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sldIdLst>
    <p:sldId id="256" r:id="rId2"/>
    <p:sldId id="290" r:id="rId3"/>
    <p:sldId id="291" r:id="rId4"/>
    <p:sldId id="263" r:id="rId5"/>
    <p:sldId id="289" r:id="rId6"/>
    <p:sldId id="292" r:id="rId7"/>
    <p:sldId id="264" r:id="rId8"/>
    <p:sldId id="265" r:id="rId9"/>
    <p:sldId id="293" r:id="rId10"/>
    <p:sldId id="266" r:id="rId11"/>
    <p:sldId id="25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5" r:id="rId21"/>
    <p:sldId id="286" r:id="rId22"/>
    <p:sldId id="287" r:id="rId23"/>
    <p:sldId id="288" r:id="rId24"/>
    <p:sldId id="284" r:id="rId25"/>
    <p:sldId id="294" r:id="rId26"/>
    <p:sldId id="276" r:id="rId27"/>
    <p:sldId id="295" r:id="rId28"/>
    <p:sldId id="296" r:id="rId29"/>
    <p:sldId id="297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697" autoAdjust="0"/>
  </p:normalViewPr>
  <p:slideViewPr>
    <p:cSldViewPr snapToGrid="0" snapToObjects="1">
      <p:cViewPr varScale="1">
        <p:scale>
          <a:sx n="112" d="100"/>
          <a:sy n="112" d="100"/>
        </p:scale>
        <p:origin x="-15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6973C0D-0F17-1F4B-9219-C42D09BF220E}" type="datetimeFigureOut">
              <a:rPr lang="en-US" smtClean="0"/>
              <a:pPr/>
              <a:t>6/17/14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7C7C151-7E0A-FA4E-B32F-FB217193145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 smtClean="0"/>
              <a:t>	</a:t>
            </a:r>
            <a:r>
              <a:rPr lang="en-US" dirty="0"/>
              <a:t>Introduction to </a:t>
            </a:r>
            <a:r>
              <a:rPr lang="en-US" dirty="0" smtClean="0"/>
              <a:t>Xcode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0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iPhone Emulator - </a:t>
            </a:r>
            <a:r>
              <a:rPr lang="en-US" dirty="0"/>
              <a:t>Gestures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255444"/>
              </p:ext>
            </p:extLst>
          </p:nvPr>
        </p:nvGraphicFramePr>
        <p:xfrm>
          <a:off x="685800" y="1550894"/>
          <a:ext cx="7770812" cy="4983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014"/>
                <a:gridCol w="628579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Gesture</a:t>
                      </a:r>
                      <a:endParaRPr lang="en-US" sz="1600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iPhone Action</a:t>
                      </a:r>
                      <a:endParaRPr lang="en-US" sz="1600" dirty="0"/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Tap</a:t>
                      </a:r>
                      <a:endParaRPr lang="en-US" sz="1600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Click the mouse</a:t>
                      </a:r>
                      <a:endParaRPr lang="en-US" sz="1600" dirty="0"/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Touch and hold</a:t>
                      </a:r>
                      <a:endParaRPr lang="en-US" sz="1600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Hold down the mouse button</a:t>
                      </a:r>
                      <a:endParaRPr lang="en-US" sz="1600" dirty="0"/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Double tap</a:t>
                      </a:r>
                      <a:endParaRPr lang="en-US" sz="1600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Double-click the mouse</a:t>
                      </a:r>
                      <a:endParaRPr lang="en-US" sz="1600" dirty="0"/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Swipe</a:t>
                      </a:r>
                      <a:endParaRPr lang="en-US" sz="1600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Click where you want to start and hold the mouse button down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the mouse slowly in the direction of The swipe and then release the mouse button</a:t>
                      </a:r>
                      <a:endParaRPr lang="en-US" sz="1600" dirty="0"/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Flick</a:t>
                      </a:r>
                      <a:endParaRPr lang="en-US" sz="1600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pPr marL="342900" marR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Click where you want to start and hold the mouse button down</a:t>
                      </a:r>
                    </a:p>
                    <a:p>
                      <a:pPr marL="342900" marR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the mouse quickly in the direction of The flick and then release the mouse button</a:t>
                      </a:r>
                      <a:endParaRPr lang="en-US" sz="1600" dirty="0"/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Drag</a:t>
                      </a:r>
                      <a:endParaRPr lang="en-US" sz="1600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Click where you want to start and hold the mouse button down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the mouse slowly in the drag direction</a:t>
                      </a:r>
                      <a:endParaRPr lang="en-US" sz="1600" dirty="0"/>
                    </a:p>
                  </a:txBody>
                  <a:tcPr marL="86342" marR="86342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Pinch</a:t>
                      </a:r>
                      <a:endParaRPr lang="en-US" sz="1600" dirty="0"/>
                    </a:p>
                  </a:txBody>
                  <a:tcPr marL="86342" marR="86342"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 the mouse pointer over the place where you want to start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Hold down the </a:t>
                      </a:r>
                      <a:r>
                        <a:rPr lang="en-US" sz="16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Option</a:t>
                      </a: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Key, which makes two circles appear that start for your fingers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Hold down the mouse button and move the circles in or out</a:t>
                      </a:r>
                      <a:endParaRPr lang="en-US" sz="1600" dirty="0"/>
                    </a:p>
                  </a:txBody>
                  <a:tcPr marL="86342" marR="86342"/>
                </a:tc>
              </a:tr>
            </a:tbl>
          </a:graphicData>
        </a:graphic>
      </p:graphicFrame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10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782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2400" dirty="0" smtClean="0"/>
              <a:t>เปิดโปรแกรม</a:t>
            </a:r>
            <a:r>
              <a:rPr lang="en-US" sz="2400" dirty="0" smtClean="0"/>
              <a:t> Xcode</a:t>
            </a:r>
            <a:r>
              <a:rPr lang="th-TH" sz="2400" dirty="0" smtClean="0"/>
              <a:t> จาก </a:t>
            </a:r>
            <a:r>
              <a:rPr lang="en-US" sz="2400" dirty="0" smtClean="0"/>
              <a:t>docking bar, Application Folder </a:t>
            </a:r>
            <a:r>
              <a:rPr lang="th-TH" sz="2400" dirty="0" smtClean="0"/>
              <a:t>หรือ </a:t>
            </a:r>
            <a:r>
              <a:rPr lang="en-US" sz="2400" dirty="0" smtClean="0"/>
              <a:t>Launch pad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 smtClean="0"/>
              <a:t>ออกแบบ </a:t>
            </a:r>
            <a:r>
              <a:rPr lang="en-US" sz="2400" dirty="0" smtClean="0"/>
              <a:t>UI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400" dirty="0" smtClean="0"/>
              <a:t>เขียน</a:t>
            </a:r>
            <a:r>
              <a:rPr lang="en-US" sz="2400" dirty="0" smtClean="0"/>
              <a:t>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Build &amp;</a:t>
            </a:r>
            <a:r>
              <a:rPr lang="en-US" sz="2400" dirty="0" smtClean="0"/>
              <a:t> run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Debug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419" y="2975341"/>
            <a:ext cx="5018194" cy="2947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11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41615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 (1/8)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3937" y="1887957"/>
            <a:ext cx="3345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</a:t>
            </a:r>
            <a:r>
              <a:rPr lang="th-TH" dirty="0" smtClean="0"/>
              <a:t>สร้าง</a:t>
            </a:r>
            <a:r>
              <a:rPr lang="en-US" dirty="0" smtClean="0"/>
              <a:t> project</a:t>
            </a:r>
            <a:r>
              <a:rPr lang="th-TH" dirty="0" smtClean="0"/>
              <a:t> ใหม่ โดย </a:t>
            </a:r>
            <a:r>
              <a:rPr lang="en-US" dirty="0" smtClean="0"/>
              <a:t>click </a:t>
            </a:r>
            <a:r>
              <a:rPr lang="th-TH" dirty="0" smtClean="0"/>
              <a:t>ปุ่ม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“Create a new Xcode project”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th-TH" dirty="0" smtClean="0"/>
              <a:t>ในหน้า </a:t>
            </a:r>
            <a:r>
              <a:rPr lang="en-US" dirty="0" smtClean="0"/>
              <a:t>Welcome </a:t>
            </a:r>
            <a:r>
              <a:rPr lang="th-TH" dirty="0" smtClean="0"/>
              <a:t>ของ </a:t>
            </a:r>
            <a:r>
              <a:rPr lang="en-US" dirty="0" smtClean="0"/>
              <a:t>Xcode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3937" y="3290912"/>
            <a:ext cx="3022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</a:t>
            </a:r>
            <a:r>
              <a:rPr lang="th-TH" dirty="0" smtClean="0"/>
              <a:t>ในหน้า </a:t>
            </a:r>
            <a:r>
              <a:rPr lang="en-US" dirty="0" smtClean="0"/>
              <a:t>New Dialog </a:t>
            </a:r>
            <a:r>
              <a:rPr lang="th-TH" dirty="0" smtClean="0"/>
              <a:t>เลือก</a:t>
            </a:r>
            <a:br>
              <a:rPr lang="th-TH" dirty="0" smtClean="0"/>
            </a:br>
            <a:r>
              <a:rPr lang="th-TH" dirty="0" smtClean="0"/>
              <a:t>      </a:t>
            </a:r>
            <a:r>
              <a:rPr lang="en-US" dirty="0" err="1" smtClean="0"/>
              <a:t>iOS</a:t>
            </a:r>
            <a:r>
              <a:rPr lang="en-US" dirty="0" smtClean="0"/>
              <a:t> -&gt; Application -&gt;</a:t>
            </a:r>
            <a:br>
              <a:rPr lang="en-US" dirty="0" smtClean="0"/>
            </a:br>
            <a:r>
              <a:rPr lang="en-US" dirty="0" smtClean="0"/>
              <a:t>    “Single View Application”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639" y="1644462"/>
            <a:ext cx="3259193" cy="135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366" y="3371404"/>
            <a:ext cx="4682158" cy="31578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9400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dirty="0"/>
              <a:t>, World</a:t>
            </a:r>
            <a:r>
              <a:rPr lang="en-US" dirty="0" smtClean="0"/>
              <a:t>! (2/8)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3937" y="1701539"/>
            <a:ext cx="26244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</a:t>
            </a:r>
            <a:r>
              <a:rPr lang="th-TH" dirty="0" smtClean="0"/>
              <a:t>ตั้งชื่อ </a:t>
            </a:r>
            <a:r>
              <a:rPr lang="en-US" dirty="0" smtClean="0"/>
              <a:t>Project </a:t>
            </a:r>
            <a:r>
              <a:rPr lang="th-TH" dirty="0" smtClean="0"/>
              <a:t>ในช่อง</a:t>
            </a:r>
            <a:br>
              <a:rPr lang="th-TH" dirty="0" smtClean="0"/>
            </a:br>
            <a:r>
              <a:rPr lang="th-TH" dirty="0" smtClean="0"/>
              <a:t>    </a:t>
            </a:r>
            <a:r>
              <a:rPr lang="en-US" dirty="0" smtClean="0"/>
              <a:t>Project Name </a:t>
            </a:r>
            <a:r>
              <a:rPr lang="th-TH" dirty="0" smtClean="0"/>
              <a:t>และเลือก</a:t>
            </a:r>
          </a:p>
          <a:p>
            <a:r>
              <a:rPr lang="th-TH" dirty="0"/>
              <a:t> </a:t>
            </a:r>
            <a:r>
              <a:rPr lang="th-TH" dirty="0" smtClean="0"/>
              <a:t>   </a:t>
            </a:r>
            <a:r>
              <a:rPr lang="en-US" dirty="0" smtClean="0"/>
              <a:t>Device Family </a:t>
            </a:r>
            <a:r>
              <a:rPr lang="th-TH" dirty="0" smtClean="0"/>
              <a:t>เป็น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th-TH" dirty="0" smtClean="0"/>
              <a:t>  </a:t>
            </a:r>
            <a:r>
              <a:rPr lang="en-US" dirty="0" smtClean="0"/>
              <a:t>“iPhone”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3937" y="3541570"/>
            <a:ext cx="2231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 Check “Create local 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git</a:t>
            </a:r>
            <a:r>
              <a:rPr lang="en-US" dirty="0" smtClean="0"/>
              <a:t> repository…”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3937" y="5348556"/>
            <a:ext cx="171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 Click “Create”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813" y="1404800"/>
            <a:ext cx="4717576" cy="1750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13" y="3420868"/>
            <a:ext cx="4839619" cy="3185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2006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dirty="0"/>
              <a:t>, World! </a:t>
            </a:r>
            <a:r>
              <a:rPr lang="en-US" dirty="0" smtClean="0"/>
              <a:t>(3/8)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575835"/>
            <a:ext cx="22341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เลือก </a:t>
            </a:r>
            <a:r>
              <a:rPr lang="en-US" dirty="0" smtClean="0"/>
              <a:t>“</a:t>
            </a:r>
            <a:r>
              <a:rPr lang="en-US" dirty="0" err="1" smtClean="0"/>
              <a:t>Main.storyboard</a:t>
            </a:r>
            <a:r>
              <a:rPr lang="en-US" dirty="0" smtClean="0"/>
              <a:t>”</a:t>
            </a:r>
            <a:r>
              <a:rPr lang="th-TH" dirty="0" smtClean="0"/>
              <a:t> ใน </a:t>
            </a:r>
            <a:r>
              <a:rPr lang="en-US" dirty="0" smtClean="0"/>
              <a:t>Navigator Pane</a:t>
            </a:r>
          </a:p>
          <a:p>
            <a:endParaRPr lang="en-US" sz="700" dirty="0"/>
          </a:p>
          <a:p>
            <a:r>
              <a:rPr lang="th-TH" dirty="0" smtClean="0"/>
              <a:t>เราจะเห็น </a:t>
            </a:r>
            <a:r>
              <a:rPr lang="en-US" dirty="0" smtClean="0"/>
              <a:t>Interface Builder </a:t>
            </a:r>
            <a:r>
              <a:rPr lang="th-TH" dirty="0" smtClean="0"/>
              <a:t>แสดง </a:t>
            </a:r>
            <a:r>
              <a:rPr lang="en-US" dirty="0" smtClean="0"/>
              <a:t>UI </a:t>
            </a:r>
            <a:r>
              <a:rPr lang="th-TH" dirty="0" smtClean="0"/>
              <a:t>ของ </a:t>
            </a:r>
            <a:r>
              <a:rPr lang="en-US" dirty="0" smtClean="0"/>
              <a:t>App </a:t>
            </a:r>
            <a:r>
              <a:rPr lang="th-TH" dirty="0" smtClean="0"/>
              <a:t>ตามรูป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922" y="1550894"/>
            <a:ext cx="6076972" cy="5079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57065" y="1575835"/>
            <a:ext cx="55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6.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453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dirty="0"/>
              <a:t>, World! </a:t>
            </a:r>
            <a:r>
              <a:rPr lang="en-US" dirty="0" smtClean="0"/>
              <a:t>(4/8)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0247" y="1575835"/>
            <a:ext cx="6813508" cy="274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7. </a:t>
            </a:r>
            <a:r>
              <a:rPr lang="th-TH" dirty="0" smtClean="0"/>
              <a:t>ลาก</a:t>
            </a:r>
            <a:r>
              <a:rPr lang="en-US" dirty="0" smtClean="0"/>
              <a:t> control </a:t>
            </a:r>
            <a:r>
              <a:rPr lang="th-TH" dirty="0" smtClean="0"/>
              <a:t>ลงมาใน</a:t>
            </a:r>
            <a:r>
              <a:rPr lang="en-US" dirty="0" smtClean="0"/>
              <a:t> view</a:t>
            </a:r>
            <a:r>
              <a:rPr lang="th-TH" dirty="0" smtClean="0"/>
              <a:t> จาก </a:t>
            </a:r>
            <a:r>
              <a:rPr lang="en-US" dirty="0" smtClean="0"/>
              <a:t>Library Pane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Double click </a:t>
            </a:r>
            <a:r>
              <a:rPr lang="th-TH" dirty="0" smtClean="0"/>
              <a:t>ที่ </a:t>
            </a:r>
            <a:r>
              <a:rPr lang="en-US" dirty="0" smtClean="0"/>
              <a:t>Label </a:t>
            </a:r>
            <a:r>
              <a:rPr lang="th-TH" dirty="0" smtClean="0"/>
              <a:t>แล้วพิมพ์ว่า </a:t>
            </a:r>
            <a:r>
              <a:rPr lang="en-US" dirty="0" smtClean="0"/>
              <a:t>“Your name…”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Text Field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Double Click </a:t>
            </a:r>
            <a:r>
              <a:rPr lang="th-TH" dirty="0" smtClean="0"/>
              <a:t>ที่ </a:t>
            </a:r>
            <a:br>
              <a:rPr lang="th-TH" dirty="0" smtClean="0"/>
            </a:br>
            <a:r>
              <a:rPr lang="en-US" dirty="0" smtClean="0"/>
              <a:t>Button </a:t>
            </a:r>
            <a:r>
              <a:rPr lang="th-TH" dirty="0" smtClean="0"/>
              <a:t>แล้วเปลี่ยน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caption </a:t>
            </a:r>
            <a:r>
              <a:rPr lang="th-TH" dirty="0" smtClean="0"/>
              <a:t>เป็น </a:t>
            </a:r>
            <a:r>
              <a:rPr lang="en-US" dirty="0" smtClean="0"/>
              <a:t>“Tap me!”</a:t>
            </a:r>
          </a:p>
          <a:p>
            <a:pPr marL="742950" lvl="1" indent="-285750">
              <a:lnSpc>
                <a:spcPct val="120000"/>
              </a:lnSpc>
              <a:buFont typeface="Arial"/>
              <a:buChar char="•"/>
            </a:pPr>
            <a:r>
              <a:rPr lang="th-TH" dirty="0" smtClean="0"/>
              <a:t>วาง </a:t>
            </a:r>
            <a:r>
              <a:rPr lang="en-US" dirty="0" smtClean="0"/>
              <a:t>Label</a:t>
            </a:r>
            <a:r>
              <a:rPr lang="th-TH" dirty="0" smtClean="0"/>
              <a:t> อีก </a:t>
            </a:r>
            <a:r>
              <a:rPr lang="en-US" dirty="0" smtClean="0"/>
              <a:t>1 </a:t>
            </a:r>
            <a:r>
              <a:rPr lang="th-TH" dirty="0" smtClean="0"/>
              <a:t>ตัวเพื่อ</a:t>
            </a:r>
            <a:br>
              <a:rPr lang="th-TH" dirty="0" smtClean="0"/>
            </a:br>
            <a:r>
              <a:rPr lang="th-TH" dirty="0" smtClean="0"/>
              <a:t>ใช้แสดง </a:t>
            </a:r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450" y="2658787"/>
            <a:ext cx="4900027" cy="3947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2865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8" y="1596333"/>
            <a:ext cx="8716933" cy="4994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88811" y="1062808"/>
            <a:ext cx="378202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9. </a:t>
            </a:r>
            <a:r>
              <a:rPr lang="th-TH" dirty="0" smtClean="0"/>
              <a:t>กดปุ่ม </a:t>
            </a:r>
            <a:r>
              <a:rPr lang="en-US" dirty="0" smtClean="0"/>
              <a:t>“ctrl” </a:t>
            </a:r>
            <a:r>
              <a:rPr lang="th-TH" dirty="0" smtClean="0"/>
              <a:t>บน </a:t>
            </a:r>
            <a:r>
              <a:rPr lang="en-US" dirty="0" smtClean="0"/>
              <a:t>keyboard </a:t>
            </a:r>
            <a:r>
              <a:rPr lang="th-TH" dirty="0" smtClean="0"/>
              <a:t>ค้างไว้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4475" y="3143249"/>
            <a:ext cx="2215185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10. </a:t>
            </a:r>
            <a:r>
              <a:rPr lang="th-TH" sz="1400" dirty="0" smtClean="0"/>
              <a:t>ในขณะที่กด </a:t>
            </a:r>
            <a:r>
              <a:rPr lang="en-US" sz="1400" dirty="0" smtClean="0"/>
              <a:t>“ctrl”,</a:t>
            </a:r>
            <a:r>
              <a:rPr lang="th-TH" sz="1400" dirty="0" smtClean="0"/>
              <a:t>ค้าง</a:t>
            </a:r>
            <a:r>
              <a:rPr lang="en-US" sz="1400" dirty="0" smtClean="0"/>
              <a:t> </a:t>
            </a:r>
            <a:r>
              <a:rPr lang="th-TH" sz="1400" dirty="0" smtClean="0"/>
              <a:t>ให้ </a:t>
            </a:r>
            <a:r>
              <a:rPr lang="en-US" sz="1400" dirty="0" smtClean="0"/>
              <a:t>click </a:t>
            </a:r>
            <a:r>
              <a:rPr lang="th-TH" sz="1400" dirty="0" smtClean="0"/>
              <a:t>บน</a:t>
            </a:r>
            <a:r>
              <a:rPr lang="th-TH" sz="1400" dirty="0"/>
              <a:t> </a:t>
            </a:r>
            <a:r>
              <a:rPr lang="en-US" sz="1400" dirty="0" smtClean="0"/>
              <a:t>“Text Field”</a:t>
            </a:r>
            <a:r>
              <a:rPr lang="th-TH" sz="1400" dirty="0" smtClean="0"/>
              <a:t> แล้ว</a:t>
            </a:r>
            <a:r>
              <a:rPr lang="en-US" sz="1400" dirty="0" smtClean="0"/>
              <a:t> </a:t>
            </a:r>
            <a:r>
              <a:rPr lang="en-US" sz="1400" b="1" dirty="0" smtClean="0"/>
              <a:t>drag cursor </a:t>
            </a:r>
            <a:r>
              <a:rPr lang="th-TH" sz="1400" dirty="0" smtClean="0"/>
              <a:t>ไปยัง</a:t>
            </a:r>
            <a:r>
              <a:rPr lang="en-US" sz="1400" dirty="0" smtClean="0"/>
              <a:t> editor </a:t>
            </a:r>
            <a:r>
              <a:rPr lang="th-TH" sz="1400" dirty="0" smtClean="0"/>
              <a:t>ที่อยู่ด้านขวามือ</a:t>
            </a:r>
            <a:r>
              <a:rPr lang="en-US" sz="1400" dirty="0" smtClean="0"/>
              <a:t> ...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821947" y="776478"/>
            <a:ext cx="3121583" cy="58477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8. </a:t>
            </a:r>
            <a:r>
              <a:rPr lang="th-TH" sz="1600" dirty="0" smtClean="0"/>
              <a:t>เปลี่ยนรูปแบบการแสดงผลไปเป็น</a:t>
            </a:r>
            <a:r>
              <a:rPr lang="en-US" sz="1600" dirty="0" smtClean="0"/>
              <a:t> “Assistance Editor” </a:t>
            </a:r>
            <a:endParaRPr lang="en-US" sz="16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873648" y="1387188"/>
            <a:ext cx="3414" cy="293595"/>
          </a:xfrm>
          <a:prstGeom prst="straightConnector1">
            <a:avLst/>
          </a:prstGeom>
          <a:ln w="4445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539745" y="1671205"/>
            <a:ext cx="733491" cy="295615"/>
          </a:xfrm>
          <a:prstGeom prst="ellipse">
            <a:avLst/>
          </a:prstGeom>
          <a:noFill/>
          <a:ln w="4445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15778" y="2739661"/>
            <a:ext cx="1314915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Note: </a:t>
            </a:r>
            <a:r>
              <a:rPr lang="th-TH" sz="1200" dirty="0" smtClean="0"/>
              <a:t>สังเกตุว่า </a:t>
            </a:r>
            <a:r>
              <a:rPr lang="en-US" sz="1200" dirty="0" smtClean="0"/>
              <a:t>code </a:t>
            </a:r>
            <a:r>
              <a:rPr lang="th-TH" sz="1200" dirty="0" smtClean="0"/>
              <a:t>ทางขวาต้องเป็น </a:t>
            </a:r>
            <a:r>
              <a:rPr lang="en-US" sz="1200" dirty="0" smtClean="0"/>
              <a:t>code </a:t>
            </a:r>
            <a:r>
              <a:rPr lang="th-TH" sz="1200" dirty="0" smtClean="0"/>
              <a:t>ของ </a:t>
            </a:r>
            <a:r>
              <a:rPr lang="en-US" sz="1200" dirty="0" err="1" smtClean="0"/>
              <a:t>ViewController.h</a:t>
            </a:r>
            <a:endParaRPr lang="en-US" sz="12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091552" y="2082890"/>
            <a:ext cx="785511" cy="5731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54837" y="2829565"/>
            <a:ext cx="1967110" cy="3136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98807" y="3835746"/>
            <a:ext cx="2674429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11</a:t>
            </a:r>
            <a:r>
              <a:rPr lang="en-US" sz="1400" dirty="0" smtClean="0"/>
              <a:t>... </a:t>
            </a:r>
            <a:r>
              <a:rPr lang="th-TH" sz="1400" dirty="0" smtClean="0"/>
              <a:t>แล้ว </a:t>
            </a:r>
            <a:r>
              <a:rPr lang="en-US" sz="1400" dirty="0" smtClean="0"/>
              <a:t>drop </a:t>
            </a:r>
            <a:r>
              <a:rPr lang="th-TH" sz="1400" dirty="0" smtClean="0"/>
              <a:t>ลงไปบน </a:t>
            </a:r>
            <a:r>
              <a:rPr lang="en-US" sz="1400" dirty="0" smtClean="0"/>
              <a:t>code </a:t>
            </a:r>
            <a:r>
              <a:rPr lang="th-TH" sz="1400" dirty="0" smtClean="0"/>
              <a:t>ระหว่าง </a:t>
            </a:r>
            <a:r>
              <a:rPr lang="en-US" sz="1400" dirty="0" smtClean="0"/>
              <a:t>@interface </a:t>
            </a:r>
            <a:r>
              <a:rPr lang="th-TH" sz="1400" dirty="0" smtClean="0"/>
              <a:t>และ </a:t>
            </a:r>
            <a:r>
              <a:rPr lang="en-US" sz="1400" dirty="0" smtClean="0"/>
              <a:t>@end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3451273" y="25525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drag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85106" y="3049701"/>
            <a:ext cx="495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drop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7662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4700"/>
            <a:ext cx="9144000" cy="2752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dirty="0"/>
              <a:t>, World! </a:t>
            </a:r>
            <a:r>
              <a:rPr lang="en-US" dirty="0" smtClean="0"/>
              <a:t>(6/8)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2477" y="2667079"/>
            <a:ext cx="189166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12</a:t>
            </a:r>
            <a:r>
              <a:rPr lang="en-US" sz="1400" dirty="0" smtClean="0"/>
              <a:t>. </a:t>
            </a:r>
            <a:r>
              <a:rPr lang="th-TH" sz="1400" dirty="0" smtClean="0"/>
              <a:t>ตั้งชื่อ</a:t>
            </a:r>
            <a:r>
              <a:rPr lang="en-US" sz="1400" dirty="0" smtClean="0"/>
              <a:t> “</a:t>
            </a:r>
            <a:r>
              <a:rPr lang="en-US" sz="1400" dirty="0" err="1" smtClean="0"/>
              <a:t>txtName</a:t>
            </a:r>
            <a:r>
              <a:rPr lang="en-US" sz="1400" dirty="0" smtClean="0"/>
              <a:t>” </a:t>
            </a:r>
            <a:br>
              <a:rPr lang="en-US" sz="1400" dirty="0" smtClean="0"/>
            </a:br>
            <a:r>
              <a:rPr lang="en-US" sz="1400" dirty="0" smtClean="0"/>
              <a:t>      </a:t>
            </a:r>
            <a:r>
              <a:rPr lang="th-TH" sz="1400" dirty="0" smtClean="0"/>
              <a:t>แล้ว</a:t>
            </a:r>
            <a:r>
              <a:rPr lang="en-US" sz="1400" dirty="0" smtClean="0"/>
              <a:t> click Connect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50937" y="4875540"/>
            <a:ext cx="3910784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13</a:t>
            </a:r>
            <a:r>
              <a:rPr lang="en-US" sz="1600" dirty="0" smtClean="0"/>
              <a:t>. </a:t>
            </a:r>
            <a:r>
              <a:rPr lang="th-TH" sz="1600" dirty="0" smtClean="0"/>
              <a:t>ทำซ้ำข้อ</a:t>
            </a:r>
            <a:r>
              <a:rPr lang="en-US" sz="1600" dirty="0" smtClean="0"/>
              <a:t> 9-11 </a:t>
            </a:r>
            <a:r>
              <a:rPr lang="th-TH" sz="1600" dirty="0" smtClean="0"/>
              <a:t>สำหรับ</a:t>
            </a:r>
            <a:r>
              <a:rPr lang="en-US" sz="1600" dirty="0" smtClean="0"/>
              <a:t> Label “</a:t>
            </a:r>
            <a:r>
              <a:rPr lang="en-US" sz="1600" dirty="0" err="1" smtClean="0"/>
              <a:t>txtResult</a:t>
            </a:r>
            <a:r>
              <a:rPr lang="en-US" sz="1600" dirty="0" smtClean="0"/>
              <a:t>”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363105" y="5335738"/>
            <a:ext cx="3505646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14. </a:t>
            </a:r>
            <a:r>
              <a:rPr lang="th-TH" sz="1600" dirty="0"/>
              <a:t>ทำซ้ำข้อ</a:t>
            </a:r>
            <a:r>
              <a:rPr lang="en-US" sz="1600" dirty="0"/>
              <a:t> 9-11 </a:t>
            </a:r>
            <a:r>
              <a:rPr lang="th-TH" sz="1600" dirty="0" smtClean="0"/>
              <a:t>สำหรับ</a:t>
            </a:r>
            <a:r>
              <a:rPr lang="en-US" sz="1600" dirty="0" smtClean="0"/>
              <a:t> </a:t>
            </a: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>       </a:t>
            </a:r>
            <a:r>
              <a:rPr lang="en-US" sz="1600" dirty="0" smtClean="0"/>
              <a:t>“Round </a:t>
            </a:r>
            <a:r>
              <a:rPr lang="en-US" sz="1600" dirty="0" err="1" smtClean="0"/>
              <a:t>Rect</a:t>
            </a:r>
            <a:r>
              <a:rPr lang="en-US" sz="1600" dirty="0" smtClean="0"/>
              <a:t> Button” </a:t>
            </a:r>
            <a:r>
              <a:rPr lang="th-TH" sz="1600" dirty="0" smtClean="0"/>
              <a:t>ตั้งชื่อว่า</a:t>
            </a:r>
            <a:r>
              <a:rPr lang="en-US" sz="1600" dirty="0" smtClean="0"/>
              <a:t> </a:t>
            </a:r>
            <a:r>
              <a:rPr lang="th-TH" sz="1600" dirty="0" smtClean="0"/>
              <a:t/>
            </a:r>
            <a:br>
              <a:rPr lang="th-TH" sz="1600" dirty="0" smtClean="0"/>
            </a:br>
            <a:r>
              <a:rPr lang="th-TH" sz="1600" dirty="0" smtClean="0"/>
              <a:t>       </a:t>
            </a:r>
            <a:r>
              <a:rPr lang="en-US" sz="1600" dirty="0" smtClean="0"/>
              <a:t>“</a:t>
            </a:r>
            <a:r>
              <a:rPr lang="en-US" sz="1600" dirty="0" err="1" smtClean="0">
                <a:cs typeface="Menlo Regular"/>
              </a:rPr>
              <a:t>btnTapMeTapped</a:t>
            </a:r>
            <a:r>
              <a:rPr lang="en-US" sz="1600" dirty="0" smtClean="0"/>
              <a:t>” </a:t>
            </a:r>
            <a:r>
              <a:rPr lang="th-TH" sz="1600" dirty="0" smtClean="0"/>
              <a:t>แต่เปลี่ยน </a:t>
            </a:r>
          </a:p>
          <a:p>
            <a:r>
              <a:rPr lang="th-TH" sz="1600" dirty="0"/>
              <a:t> </a:t>
            </a:r>
            <a:r>
              <a:rPr lang="th-TH" sz="1600" dirty="0" smtClean="0"/>
              <a:t>       </a:t>
            </a:r>
            <a:r>
              <a:rPr lang="en-US" sz="1600" dirty="0" smtClean="0"/>
              <a:t>Connection </a:t>
            </a:r>
            <a:r>
              <a:rPr lang="th-TH" sz="1600" dirty="0" smtClean="0"/>
              <a:t>จาก </a:t>
            </a:r>
            <a:r>
              <a:rPr lang="en-US" sz="1600" dirty="0" smtClean="0"/>
              <a:t>“Outlet” </a:t>
            </a:r>
            <a:r>
              <a:rPr lang="th-TH" sz="1600" dirty="0" smtClean="0"/>
              <a:t>เป็น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“Action” </a:t>
            </a:r>
            <a:endParaRPr lang="en-US" sz="1600" dirty="0"/>
          </a:p>
        </p:txBody>
      </p:sp>
      <p:pic>
        <p:nvPicPr>
          <p:cNvPr id="9" name="Picture 8" descr="Untitled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524" y="5310976"/>
            <a:ext cx="2554581" cy="1449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9616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dirty="0"/>
              <a:t>, World! </a:t>
            </a:r>
            <a:r>
              <a:rPr lang="en-US" dirty="0" smtClean="0"/>
              <a:t>(7/8)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1136" y="2742411"/>
            <a:ext cx="69458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#import &lt;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UIKit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/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UIKit.h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&gt;</a:t>
            </a:r>
          </a:p>
          <a:p>
            <a:endParaRPr lang="en-US" sz="14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@interface 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ViewController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 : 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UIViewController</a:t>
            </a:r>
            <a:endParaRPr lang="en-US" sz="14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endParaRPr lang="en-US" sz="14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@property (weak, 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) 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IBOutlet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UITextField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 *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txtName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@property (weak, 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nonatomic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) 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IBOutlet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UILabel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 *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lblResult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;</a:t>
            </a:r>
          </a:p>
          <a:p>
            <a:endParaRPr lang="en-US" sz="14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- (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IBAction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)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btnTapMeTapped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:(id)sender;</a:t>
            </a:r>
          </a:p>
          <a:p>
            <a:endParaRPr lang="en-US" sz="1400" dirty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@end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1760501"/>
            <a:ext cx="7770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/>
              <a:t>เมื่อจบข้อ</a:t>
            </a:r>
            <a:r>
              <a:rPr lang="en-US" dirty="0" smtClean="0"/>
              <a:t> 14. </a:t>
            </a:r>
            <a:r>
              <a:rPr lang="th-TH" dirty="0" smtClean="0"/>
              <a:t>เราจะได้ </a:t>
            </a:r>
            <a:r>
              <a:rPr lang="en-US" dirty="0" smtClean="0"/>
              <a:t>Code </a:t>
            </a:r>
            <a:r>
              <a:rPr lang="th-TH" dirty="0" smtClean="0"/>
              <a:t>ที่ถูกสร้างจาก </a:t>
            </a:r>
            <a:r>
              <a:rPr lang="en-US" dirty="0" smtClean="0"/>
              <a:t>Interface </a:t>
            </a:r>
            <a:r>
              <a:rPr lang="en-US" dirty="0" err="1" smtClean="0"/>
              <a:t>Buikder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smtClean="0"/>
              <a:t>“</a:t>
            </a:r>
            <a:r>
              <a:rPr lang="en-US" dirty="0" err="1" smtClean="0"/>
              <a:t>ViewController.h</a:t>
            </a:r>
            <a:r>
              <a:rPr lang="en-US" dirty="0" smtClean="0"/>
              <a:t>” </a:t>
            </a:r>
            <a:r>
              <a:rPr lang="th-TH" dirty="0" smtClean="0"/>
              <a:t>ดังนี้</a:t>
            </a:r>
            <a:endParaRPr lang="en-US" dirty="0"/>
          </a:p>
        </p:txBody>
      </p:sp>
      <p:sp>
        <p:nvSpPr>
          <p:cNvPr id="6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18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9432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</a:t>
            </a:r>
            <a:r>
              <a:rPr lang="en-US" dirty="0"/>
              <a:t>, World! </a:t>
            </a:r>
            <a:r>
              <a:rPr lang="en-US" dirty="0" smtClean="0"/>
              <a:t>(8/8)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575835"/>
            <a:ext cx="7886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15"/>
            </a:pPr>
            <a:r>
              <a:rPr lang="en-US" dirty="0" smtClean="0"/>
              <a:t>Implement </a:t>
            </a:r>
            <a:r>
              <a:rPr lang="en-US" dirty="0" err="1"/>
              <a:t>btnTapMeTapped</a:t>
            </a:r>
            <a:r>
              <a:rPr lang="en-US" dirty="0" smtClean="0"/>
              <a:t>: method </a:t>
            </a:r>
            <a:r>
              <a:rPr lang="th-TH" dirty="0" smtClean="0"/>
              <a:t>โดย</a:t>
            </a:r>
            <a:r>
              <a:rPr lang="en-US" dirty="0" smtClean="0"/>
              <a:t> click </a:t>
            </a:r>
            <a:r>
              <a:rPr lang="th-TH" dirty="0" smtClean="0"/>
              <a:t>ที่ </a:t>
            </a:r>
            <a:r>
              <a:rPr lang="en-US" dirty="0" err="1" smtClean="0"/>
              <a:t>ViewController.m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smtClean="0"/>
              <a:t>Navigation Pane </a:t>
            </a:r>
            <a:r>
              <a:rPr lang="th-TH" dirty="0" smtClean="0"/>
              <a:t>แล้วเขียน </a:t>
            </a:r>
            <a:r>
              <a:rPr lang="en-US" dirty="0" smtClean="0"/>
              <a:t>code (font </a:t>
            </a:r>
            <a:r>
              <a:rPr lang="th-TH" dirty="0" smtClean="0"/>
              <a:t>สีเหลือง</a:t>
            </a:r>
            <a:r>
              <a:rPr lang="en-US" dirty="0" smtClean="0"/>
              <a:t>) </a:t>
            </a:r>
            <a:r>
              <a:rPr lang="th-TH" dirty="0" smtClean="0"/>
              <a:t>ดังนี้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46143" y="2616248"/>
            <a:ext cx="76750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Menlo Regular"/>
                <a:cs typeface="Menlo Regular"/>
              </a:rPr>
              <a:t>- (</a:t>
            </a:r>
            <a:r>
              <a:rPr lang="en-US" sz="1400" dirty="0" err="1">
                <a:latin typeface="Menlo Regular"/>
                <a:cs typeface="Menlo Regular"/>
              </a:rPr>
              <a:t>IBAction</a:t>
            </a:r>
            <a:r>
              <a:rPr lang="en-US" sz="1400" dirty="0">
                <a:latin typeface="Menlo Regular"/>
                <a:cs typeface="Menlo Regular"/>
              </a:rPr>
              <a:t>)</a:t>
            </a:r>
            <a:r>
              <a:rPr lang="en-US" sz="1400" dirty="0" err="1">
                <a:latin typeface="Menlo Regular"/>
                <a:cs typeface="Menlo Regular"/>
              </a:rPr>
              <a:t>btnTapMeTapped</a:t>
            </a:r>
            <a:r>
              <a:rPr lang="en-US" sz="1400" dirty="0">
                <a:latin typeface="Menlo Regular"/>
                <a:cs typeface="Menlo Regular"/>
              </a:rPr>
              <a:t>:(id)sender</a:t>
            </a:r>
          </a:p>
          <a:p>
            <a:r>
              <a:rPr lang="en-US" sz="1400" dirty="0">
                <a:latin typeface="Menlo Regular"/>
                <a:cs typeface="Menlo Regular"/>
              </a:rPr>
              <a:t>{</a:t>
            </a:r>
          </a:p>
          <a:p>
            <a:r>
              <a:rPr lang="en-US" sz="1400" dirty="0">
                <a:latin typeface="Menlo Regular"/>
                <a:cs typeface="Menlo Regular"/>
              </a:rPr>
              <a:t>    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self.lblResult.text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 = </a:t>
            </a:r>
            <a:endParaRPr lang="en-US" sz="1400" dirty="0" smtClean="0">
              <a:solidFill>
                <a:srgbClr val="FFFF00"/>
              </a:solidFill>
              <a:latin typeface="Menlo Regular"/>
              <a:cs typeface="Menlo Regular"/>
            </a:endParaRPr>
          </a:p>
          <a:p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	</a:t>
            </a:r>
            <a:r>
              <a:rPr lang="en-US" sz="1400" dirty="0" smtClean="0">
                <a:solidFill>
                  <a:srgbClr val="FFFF00"/>
                </a:solidFill>
                <a:latin typeface="Menlo Regular"/>
                <a:cs typeface="Menlo Regular"/>
              </a:rPr>
              <a:t>  [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NSString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stringWithFormat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:@"Hello, %@", </a:t>
            </a:r>
            <a:r>
              <a:rPr lang="en-US" sz="1400" dirty="0" err="1">
                <a:solidFill>
                  <a:srgbClr val="FFFF00"/>
                </a:solidFill>
                <a:latin typeface="Menlo Regular"/>
                <a:cs typeface="Menlo Regular"/>
              </a:rPr>
              <a:t>self.txtName.text</a:t>
            </a:r>
            <a:r>
              <a:rPr lang="en-US" sz="1400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400" dirty="0">
                <a:latin typeface="Menlo Regular"/>
                <a:cs typeface="Menlo Regular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4555927"/>
            <a:ext cx="3131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16. Run </a:t>
            </a:r>
            <a:r>
              <a:rPr lang="th-TH" dirty="0" smtClean="0"/>
              <a:t>เพื่อดูผลลัพธ์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19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6914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Xcode Welcome Screen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823" y="2177443"/>
            <a:ext cx="5619887" cy="330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13295" y="1693130"/>
            <a:ext cx="1624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Recent Project List</a:t>
            </a:r>
            <a:endParaRPr lang="en-US" sz="1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385727" y="2021428"/>
            <a:ext cx="0" cy="619899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2615" y="5996709"/>
            <a:ext cx="1672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Create New Project</a:t>
            </a:r>
            <a:endParaRPr 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98883" y="4461493"/>
            <a:ext cx="0" cy="1555737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17575" y="6017230"/>
            <a:ext cx="19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Check out Project from </a:t>
            </a:r>
          </a:p>
          <a:p>
            <a:pPr algn="ctr"/>
            <a:r>
              <a:rPr lang="en-US" sz="1400" dirty="0" smtClean="0"/>
              <a:t>Source Control</a:t>
            </a:r>
            <a:endParaRPr lang="en-US" sz="14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797736" y="5113298"/>
            <a:ext cx="0" cy="924454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05772" y="5991735"/>
            <a:ext cx="258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Open Exist Project (.</a:t>
            </a:r>
            <a:r>
              <a:rPr lang="en-US" sz="1400" dirty="0" err="1" smtClean="0"/>
              <a:t>xcodeproj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139837" y="5477900"/>
            <a:ext cx="0" cy="534357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725" y="3678275"/>
            <a:ext cx="152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Version &amp; Build#</a:t>
            </a:r>
            <a:endParaRPr lang="en-US" sz="14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25358" y="3843402"/>
            <a:ext cx="1180525" cy="0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25581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Hide keyboard (1/4)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0540" y="1453225"/>
            <a:ext cx="7956259" cy="10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th-TH" dirty="0" smtClean="0"/>
              <a:t>เปิด</a:t>
            </a:r>
            <a:r>
              <a:rPr lang="en-US" dirty="0" smtClean="0"/>
              <a:t> “</a:t>
            </a:r>
            <a:r>
              <a:rPr lang="en-US" dirty="0" err="1" smtClean="0"/>
              <a:t>Main.storyboard</a:t>
            </a:r>
            <a:r>
              <a:rPr lang="en-US" dirty="0" smtClean="0"/>
              <a:t>”</a:t>
            </a:r>
            <a:r>
              <a:rPr lang="th-TH" dirty="0" smtClean="0"/>
              <a:t>  แล้ว </a:t>
            </a:r>
            <a:r>
              <a:rPr lang="en-US" dirty="0" smtClean="0"/>
              <a:t>click </a:t>
            </a:r>
            <a:r>
              <a:rPr lang="th-TH" dirty="0" smtClean="0"/>
              <a:t>ที่พื้นที่ว่างๆ บน </a:t>
            </a:r>
            <a:r>
              <a:rPr lang="en-US" dirty="0" smtClean="0"/>
              <a:t>View </a:t>
            </a:r>
            <a:r>
              <a:rPr lang="th-TH" dirty="0" smtClean="0"/>
              <a:t>จากนั้น </a:t>
            </a:r>
            <a:r>
              <a:rPr lang="en-US" dirty="0" smtClean="0"/>
              <a:t>click </a:t>
            </a:r>
            <a:r>
              <a:rPr lang="th-TH" dirty="0" smtClean="0"/>
              <a:t>ที่ปุ่ม </a:t>
            </a:r>
            <a:r>
              <a:rPr lang="en-US" dirty="0" smtClean="0"/>
              <a:t>Identity inspector </a:t>
            </a:r>
            <a:r>
              <a:rPr lang="th-TH" dirty="0" smtClean="0"/>
              <a:t>จะเห็นช่อง </a:t>
            </a:r>
            <a:r>
              <a:rPr lang="en-US" dirty="0" smtClean="0"/>
              <a:t>“Custom class” 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th-TH" dirty="0" smtClean="0"/>
              <a:t>เปลี่ยนค่าของ </a:t>
            </a:r>
            <a:r>
              <a:rPr lang="en-US" dirty="0" smtClean="0"/>
              <a:t>Class </a:t>
            </a:r>
            <a:r>
              <a:rPr lang="th-TH" dirty="0" smtClean="0"/>
              <a:t>จาก </a:t>
            </a:r>
            <a:r>
              <a:rPr lang="en-US" dirty="0" smtClean="0"/>
              <a:t>“</a:t>
            </a:r>
            <a:r>
              <a:rPr lang="en-US" dirty="0" err="1" smtClean="0"/>
              <a:t>UIView</a:t>
            </a:r>
            <a:r>
              <a:rPr lang="en-US" dirty="0" smtClean="0"/>
              <a:t>” </a:t>
            </a:r>
            <a:r>
              <a:rPr lang="th-TH" dirty="0" smtClean="0"/>
              <a:t>เป็น </a:t>
            </a:r>
            <a:r>
              <a:rPr lang="en-US" dirty="0" smtClean="0"/>
              <a:t>“</a:t>
            </a:r>
            <a:r>
              <a:rPr lang="en-US" dirty="0" err="1" smtClean="0"/>
              <a:t>UIControl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50" y="2629695"/>
            <a:ext cx="7405929" cy="4016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20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12006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Hide keyboard (</a:t>
            </a:r>
            <a:r>
              <a:rPr lang="en-US" dirty="0" smtClean="0"/>
              <a:t>2/4)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0541" y="1496295"/>
            <a:ext cx="749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th-TH" dirty="0" smtClean="0"/>
              <a:t>เพิ่ม </a:t>
            </a:r>
            <a:r>
              <a:rPr lang="en-US" dirty="0" smtClean="0"/>
              <a:t>“Action” </a:t>
            </a:r>
            <a:r>
              <a:rPr lang="th-TH" dirty="0" smtClean="0"/>
              <a:t>ใน</a:t>
            </a:r>
            <a:r>
              <a:rPr lang="en-US" dirty="0" smtClean="0"/>
              <a:t> code </a:t>
            </a:r>
            <a:r>
              <a:rPr lang="th-TH" dirty="0" smtClean="0"/>
              <a:t>ของ</a:t>
            </a:r>
            <a:r>
              <a:rPr lang="en-US" dirty="0" smtClean="0"/>
              <a:t> “ViewController.h” (</a:t>
            </a:r>
            <a:r>
              <a:rPr lang="th-TH" dirty="0" smtClean="0"/>
              <a:t>ดูวิธีในหน้า </a:t>
            </a:r>
            <a:r>
              <a:rPr lang="en-US" dirty="0" smtClean="0"/>
              <a:t>02-16, 02-17)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12636" y="2081261"/>
            <a:ext cx="664397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Menlo Regular"/>
                <a:cs typeface="Menlo Regular"/>
              </a:rPr>
              <a:t>#import &lt;</a:t>
            </a:r>
            <a:r>
              <a:rPr lang="en-US" sz="1200" dirty="0" err="1">
                <a:latin typeface="Menlo Regular"/>
                <a:cs typeface="Menlo Regular"/>
              </a:rPr>
              <a:t>UIKit</a:t>
            </a:r>
            <a:r>
              <a:rPr lang="en-US" sz="1200" dirty="0">
                <a:latin typeface="Menlo Regular"/>
                <a:cs typeface="Menlo Regular"/>
              </a:rPr>
              <a:t>/</a:t>
            </a:r>
            <a:r>
              <a:rPr lang="en-US" sz="1200" dirty="0" err="1">
                <a:latin typeface="Menlo Regular"/>
                <a:cs typeface="Menlo Regular"/>
              </a:rPr>
              <a:t>UIKit.h</a:t>
            </a:r>
            <a:r>
              <a:rPr lang="en-US" sz="1200" dirty="0">
                <a:latin typeface="Menlo Regular"/>
                <a:cs typeface="Menlo Regular"/>
              </a:rPr>
              <a:t>&gt;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@interface </a:t>
            </a:r>
            <a:r>
              <a:rPr lang="en-US" sz="1200" dirty="0" err="1">
                <a:latin typeface="Menlo Regular"/>
                <a:cs typeface="Menlo Regular"/>
              </a:rPr>
              <a:t>ViewController</a:t>
            </a:r>
            <a:r>
              <a:rPr lang="en-US" sz="1200" dirty="0">
                <a:latin typeface="Menlo Regular"/>
                <a:cs typeface="Menlo Regular"/>
              </a:rPr>
              <a:t> : </a:t>
            </a:r>
            <a:r>
              <a:rPr lang="en-US" sz="1200" dirty="0" err="1">
                <a:latin typeface="Menlo Regular"/>
                <a:cs typeface="Menlo Regular"/>
              </a:rPr>
              <a:t>UIViewController</a:t>
            </a:r>
            <a:endParaRPr lang="en-US" sz="1200" dirty="0">
              <a:latin typeface="Menlo Regular"/>
              <a:cs typeface="Menlo Regular"/>
            </a:endParaRP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@property (weak, </a:t>
            </a:r>
            <a:r>
              <a:rPr lang="en-US" sz="1200" dirty="0" err="1">
                <a:latin typeface="Menlo Regular"/>
                <a:cs typeface="Menlo Regular"/>
              </a:rPr>
              <a:t>nonatomic</a:t>
            </a:r>
            <a:r>
              <a:rPr lang="en-US" sz="1200" dirty="0">
                <a:latin typeface="Menlo Regular"/>
                <a:cs typeface="Menlo Regular"/>
              </a:rPr>
              <a:t>) </a:t>
            </a:r>
            <a:r>
              <a:rPr lang="en-US" sz="1200" dirty="0" err="1">
                <a:latin typeface="Menlo Regular"/>
                <a:cs typeface="Menlo Regular"/>
              </a:rPr>
              <a:t>IBOutlet</a:t>
            </a:r>
            <a:r>
              <a:rPr lang="en-US" sz="1200" dirty="0">
                <a:latin typeface="Menlo Regular"/>
                <a:cs typeface="Menlo Regular"/>
              </a:rPr>
              <a:t> </a:t>
            </a:r>
            <a:r>
              <a:rPr lang="en-US" sz="1200" dirty="0" err="1">
                <a:latin typeface="Menlo Regular"/>
                <a:cs typeface="Menlo Regular"/>
              </a:rPr>
              <a:t>UITextField</a:t>
            </a:r>
            <a:r>
              <a:rPr lang="en-US" sz="1200" dirty="0">
                <a:latin typeface="Menlo Regular"/>
                <a:cs typeface="Menlo Regular"/>
              </a:rPr>
              <a:t> *</a:t>
            </a:r>
            <a:r>
              <a:rPr lang="en-US" sz="1200" dirty="0" err="1">
                <a:latin typeface="Menlo Regular"/>
                <a:cs typeface="Menlo Regular"/>
              </a:rPr>
              <a:t>txtName</a:t>
            </a:r>
            <a:r>
              <a:rPr lang="en-US" sz="1200" dirty="0">
                <a:latin typeface="Menlo Regular"/>
                <a:cs typeface="Menlo Regular"/>
              </a:rPr>
              <a:t>;</a:t>
            </a:r>
          </a:p>
          <a:p>
            <a:r>
              <a:rPr lang="en-US" sz="1200" dirty="0">
                <a:latin typeface="Menlo Regular"/>
                <a:cs typeface="Menlo Regular"/>
              </a:rPr>
              <a:t>@property (weak, </a:t>
            </a:r>
            <a:r>
              <a:rPr lang="en-US" sz="1200" dirty="0" err="1">
                <a:latin typeface="Menlo Regular"/>
                <a:cs typeface="Menlo Regular"/>
              </a:rPr>
              <a:t>nonatomic</a:t>
            </a:r>
            <a:r>
              <a:rPr lang="en-US" sz="1200" dirty="0">
                <a:latin typeface="Menlo Regular"/>
                <a:cs typeface="Menlo Regular"/>
              </a:rPr>
              <a:t>) </a:t>
            </a:r>
            <a:r>
              <a:rPr lang="en-US" sz="1200" dirty="0" err="1">
                <a:latin typeface="Menlo Regular"/>
                <a:cs typeface="Menlo Regular"/>
              </a:rPr>
              <a:t>IBOutlet</a:t>
            </a:r>
            <a:r>
              <a:rPr lang="en-US" sz="1200" dirty="0">
                <a:latin typeface="Menlo Regular"/>
                <a:cs typeface="Menlo Regular"/>
              </a:rPr>
              <a:t> </a:t>
            </a:r>
            <a:r>
              <a:rPr lang="en-US" sz="1200" dirty="0" err="1">
                <a:latin typeface="Menlo Regular"/>
                <a:cs typeface="Menlo Regular"/>
              </a:rPr>
              <a:t>UILabel</a:t>
            </a:r>
            <a:r>
              <a:rPr lang="en-US" sz="1200" dirty="0">
                <a:latin typeface="Menlo Regular"/>
                <a:cs typeface="Menlo Regular"/>
              </a:rPr>
              <a:t> *</a:t>
            </a:r>
            <a:r>
              <a:rPr lang="en-US" sz="1200" dirty="0" err="1">
                <a:latin typeface="Menlo Regular"/>
                <a:cs typeface="Menlo Regular"/>
              </a:rPr>
              <a:t>lblResult</a:t>
            </a:r>
            <a:r>
              <a:rPr lang="en-US" sz="1200" dirty="0">
                <a:latin typeface="Menlo Regular"/>
                <a:cs typeface="Menlo Regular"/>
              </a:rPr>
              <a:t>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pPr marL="171450" indent="-171450">
              <a:buFontTx/>
              <a:buChar char="-"/>
            </a:pPr>
            <a:r>
              <a:rPr lang="en-US" sz="1200" dirty="0" smtClean="0">
                <a:latin typeface="Menlo Regular"/>
                <a:cs typeface="Menlo Regular"/>
              </a:rPr>
              <a:t>(</a:t>
            </a:r>
            <a:r>
              <a:rPr lang="en-US" sz="1200" dirty="0" err="1">
                <a:latin typeface="Menlo Regular"/>
                <a:cs typeface="Menlo Regular"/>
              </a:rPr>
              <a:t>IBAction</a:t>
            </a:r>
            <a:r>
              <a:rPr lang="en-US" sz="1200" dirty="0">
                <a:latin typeface="Menlo Regular"/>
                <a:cs typeface="Menlo Regular"/>
              </a:rPr>
              <a:t>)</a:t>
            </a:r>
            <a:r>
              <a:rPr lang="en-US" sz="1200" dirty="0" err="1">
                <a:latin typeface="Menlo Regular"/>
                <a:cs typeface="Menlo Regular"/>
              </a:rPr>
              <a:t>btnTapMeTapped</a:t>
            </a:r>
            <a:r>
              <a:rPr lang="en-US" sz="1200" dirty="0">
                <a:latin typeface="Menlo Regular"/>
                <a:cs typeface="Menlo Regular"/>
              </a:rPr>
              <a:t>:(id)sender</a:t>
            </a:r>
            <a:r>
              <a:rPr lang="en-US" sz="1200" dirty="0" smtClean="0">
                <a:latin typeface="Menlo Regular"/>
                <a:cs typeface="Menlo Regular"/>
              </a:rPr>
              <a:t>;</a:t>
            </a:r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- 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IBAction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)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hideKeyboard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:(id)sender;</a:t>
            </a:r>
          </a:p>
          <a:p>
            <a:endParaRPr lang="en-US" sz="1200" dirty="0">
              <a:latin typeface="Menlo Regular"/>
              <a:cs typeface="Menlo Regular"/>
            </a:endParaRPr>
          </a:p>
          <a:p>
            <a:r>
              <a:rPr lang="en-US" sz="1200" dirty="0">
                <a:latin typeface="Menlo Regular"/>
                <a:cs typeface="Menlo Regular"/>
              </a:rPr>
              <a:t>@end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541" y="4652757"/>
            <a:ext cx="604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 Implement </a:t>
            </a:r>
            <a:r>
              <a:rPr lang="en-US" dirty="0" err="1" smtClean="0"/>
              <a:t>IBAction</a:t>
            </a:r>
            <a:r>
              <a:rPr lang="en-US" dirty="0" smtClean="0"/>
              <a:t> method </a:t>
            </a:r>
            <a:r>
              <a:rPr lang="th-TH" dirty="0" smtClean="0"/>
              <a:t>ในไฟล์ </a:t>
            </a:r>
            <a:r>
              <a:rPr lang="en-US" dirty="0" smtClean="0"/>
              <a:t> “</a:t>
            </a:r>
            <a:r>
              <a:rPr lang="en-US" dirty="0" err="1" smtClean="0"/>
              <a:t>ViewController.m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12636" y="5513860"/>
            <a:ext cx="52416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- (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IBAction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)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hideKeyboard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:(id)sender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{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   [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self.txtName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 </a:t>
            </a:r>
            <a:r>
              <a:rPr lang="en-US" sz="1200" b="1" dirty="0" err="1">
                <a:solidFill>
                  <a:srgbClr val="FFFF00"/>
                </a:solidFill>
                <a:latin typeface="Menlo Regular"/>
                <a:cs typeface="Menlo Regular"/>
              </a:rPr>
              <a:t>resignFirstResponder</a:t>
            </a:r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];</a:t>
            </a:r>
          </a:p>
          <a:p>
            <a:r>
              <a:rPr lang="en-US" sz="1200" b="1" dirty="0">
                <a:solidFill>
                  <a:srgbClr val="FFFF00"/>
                </a:solidFill>
                <a:latin typeface="Menlo Regular"/>
                <a:cs typeface="Menlo Regular"/>
              </a:rPr>
              <a:t>}</a:t>
            </a:r>
          </a:p>
        </p:txBody>
      </p:sp>
      <p:sp>
        <p:nvSpPr>
          <p:cNvPr id="8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21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70440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74" y="2955423"/>
            <a:ext cx="6604076" cy="3783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82144" y="362790"/>
            <a:ext cx="8515794" cy="2494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5"/>
            </a:pPr>
            <a:r>
              <a:rPr lang="en-US" sz="1450" dirty="0" smtClean="0"/>
              <a:t>Click  “Main.storyboard”</a:t>
            </a:r>
            <a:r>
              <a:rPr lang="th-TH" sz="1450" dirty="0" smtClean="0"/>
              <a:t> ใน </a:t>
            </a:r>
            <a:r>
              <a:rPr lang="en-US" sz="1450" dirty="0" smtClean="0"/>
              <a:t>Navigation Pane </a:t>
            </a:r>
            <a:r>
              <a:rPr lang="th-TH" sz="1450" dirty="0" smtClean="0"/>
              <a:t>แล้วเปิด </a:t>
            </a:r>
            <a:r>
              <a:rPr lang="en-US" sz="1450" dirty="0" smtClean="0"/>
              <a:t>“Assistant editor”</a:t>
            </a:r>
            <a:r>
              <a:rPr lang="th-TH" sz="1450" dirty="0" smtClean="0"/>
              <a:t> สังเกตุว่า </a:t>
            </a:r>
            <a:r>
              <a:rPr lang="en-US" sz="1450" dirty="0" smtClean="0"/>
              <a:t>Editor pane </a:t>
            </a:r>
            <a:r>
              <a:rPr lang="th-TH" sz="1450" dirty="0" smtClean="0"/>
              <a:t>จะแบ่งเป็น </a:t>
            </a:r>
            <a:r>
              <a:rPr lang="en-US" sz="1450" dirty="0" smtClean="0"/>
              <a:t>2 </a:t>
            </a:r>
            <a:r>
              <a:rPr lang="th-TH" sz="1450" dirty="0" smtClean="0"/>
              <a:t>ส่วน</a:t>
            </a:r>
            <a:r>
              <a:rPr lang="en-US" sz="1450" dirty="0" smtClean="0"/>
              <a:t> </a:t>
            </a:r>
            <a:r>
              <a:rPr lang="th-TH" sz="1450" dirty="0" smtClean="0"/>
              <a:t>โดยที่ </a:t>
            </a:r>
            <a:r>
              <a:rPr lang="en-US" sz="1450" dirty="0" smtClean="0"/>
              <a:t>Pane </a:t>
            </a:r>
            <a:r>
              <a:rPr lang="th-TH" sz="1450" dirty="0" smtClean="0"/>
              <a:t>ด้านซ้ายเป็น </a:t>
            </a:r>
            <a:r>
              <a:rPr lang="en-US" sz="1450" dirty="0" smtClean="0"/>
              <a:t>design </a:t>
            </a:r>
            <a:r>
              <a:rPr lang="th-TH" sz="1450" dirty="0" smtClean="0"/>
              <a:t>ส่วนด้านขวาจะต้องเป็นไฟล์ </a:t>
            </a:r>
            <a:r>
              <a:rPr lang="en-US" sz="1450" dirty="0" smtClean="0"/>
              <a:t>“</a:t>
            </a:r>
            <a:r>
              <a:rPr lang="en-US" sz="1450" dirty="0" err="1" smtClean="0"/>
              <a:t>ViewController.”h</a:t>
            </a:r>
            <a:r>
              <a:rPr lang="en-US" sz="1450" dirty="0" smtClean="0"/>
              <a:t>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"/>
            </a:pPr>
            <a:r>
              <a:rPr lang="th-TH" sz="1450" dirty="0" smtClean="0"/>
              <a:t>เปิด </a:t>
            </a:r>
            <a:r>
              <a:rPr lang="en-US" sz="1450" dirty="0" smtClean="0"/>
              <a:t>Utilities Pane (</a:t>
            </a:r>
            <a:r>
              <a:rPr lang="th-TH" sz="1450" dirty="0" smtClean="0"/>
              <a:t>ถ้าไม่ได้เปิดไว้</a:t>
            </a:r>
            <a:r>
              <a:rPr lang="en-US" sz="1450" dirty="0" smtClean="0"/>
              <a:t>)</a:t>
            </a:r>
            <a:endParaRPr lang="th-TH" sz="1450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 startAt="5"/>
            </a:pPr>
            <a:r>
              <a:rPr lang="th-TH" sz="1450" dirty="0" smtClean="0"/>
              <a:t>เปิด </a:t>
            </a:r>
            <a:r>
              <a:rPr lang="en-US" sz="1450" dirty="0" smtClean="0"/>
              <a:t>“Connection Inspector” </a:t>
            </a:r>
            <a:r>
              <a:rPr lang="th-TH" sz="1450" dirty="0" smtClean="0"/>
              <a:t>ใน </a:t>
            </a:r>
            <a:r>
              <a:rPr lang="en-US" sz="1450" dirty="0" smtClean="0"/>
              <a:t>Inspector Pane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"/>
            </a:pPr>
            <a:r>
              <a:rPr lang="th-TH" sz="1450" dirty="0" smtClean="0"/>
              <a:t>เปิด </a:t>
            </a:r>
            <a:r>
              <a:rPr lang="en-US" sz="1450" dirty="0" smtClean="0"/>
              <a:t>“Document Outline” (</a:t>
            </a:r>
            <a:r>
              <a:rPr lang="th-TH" sz="1450" dirty="0" smtClean="0"/>
              <a:t>ถ้ายังไม่ได้เปิดไว้</a:t>
            </a:r>
            <a:r>
              <a:rPr lang="en-US" sz="1450" dirty="0" smtClean="0"/>
              <a:t>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"/>
            </a:pPr>
            <a:r>
              <a:rPr lang="en-US" sz="1450" dirty="0" smtClean="0"/>
              <a:t>Click </a:t>
            </a:r>
            <a:r>
              <a:rPr lang="en-US" sz="1450" dirty="0"/>
              <a:t>node “Control” (</a:t>
            </a:r>
            <a:r>
              <a:rPr lang="th-TH" sz="1450" dirty="0"/>
              <a:t>ของเดิมจะเป็น </a:t>
            </a:r>
            <a:r>
              <a:rPr lang="en-US" sz="1450" dirty="0"/>
              <a:t>View </a:t>
            </a:r>
            <a:r>
              <a:rPr lang="th-TH" sz="1450" dirty="0"/>
              <a:t>แต่จะเปลี่ยนเป็น </a:t>
            </a:r>
            <a:r>
              <a:rPr lang="en-US" sz="1450" dirty="0"/>
              <a:t>Control </a:t>
            </a:r>
            <a:r>
              <a:rPr lang="th-TH" sz="1450" dirty="0"/>
              <a:t>จากข้อ </a:t>
            </a:r>
            <a:r>
              <a:rPr lang="en-US" sz="1450" dirty="0"/>
              <a:t>2.</a:t>
            </a:r>
            <a:r>
              <a:rPr lang="en-US" sz="1450" dirty="0" smtClean="0"/>
              <a:t>) </a:t>
            </a:r>
            <a:r>
              <a:rPr lang="th-TH" sz="1450" dirty="0" smtClean="0"/>
              <a:t>สังเกตุว่า </a:t>
            </a:r>
            <a:r>
              <a:rPr lang="en-US" sz="1450" dirty="0" smtClean="0"/>
              <a:t>Xcode </a:t>
            </a:r>
            <a:r>
              <a:rPr lang="th-TH" sz="1450" dirty="0" smtClean="0"/>
              <a:t>จะ</a:t>
            </a:r>
            <a:r>
              <a:rPr lang="en-US" sz="1450" dirty="0" smtClean="0"/>
              <a:t> highlight View (</a:t>
            </a:r>
            <a:r>
              <a:rPr lang="th-TH" sz="1450" dirty="0" smtClean="0"/>
              <a:t>เป็นสีฟ้าทั้ง </a:t>
            </a:r>
            <a:r>
              <a:rPr lang="en-US" sz="1450" dirty="0" smtClean="0"/>
              <a:t>view) </a:t>
            </a:r>
            <a:r>
              <a:rPr lang="th-TH" sz="1450" dirty="0" smtClean="0"/>
              <a:t>และ </a:t>
            </a:r>
            <a:r>
              <a:rPr lang="en-US" sz="1450" dirty="0" smtClean="0"/>
              <a:t>Connection Inspector </a:t>
            </a:r>
            <a:r>
              <a:rPr lang="th-TH" sz="1450" dirty="0" smtClean="0"/>
              <a:t>จะเป็นของ </a:t>
            </a:r>
            <a:r>
              <a:rPr lang="en-US" sz="1450" dirty="0" smtClean="0"/>
              <a:t>Control</a:t>
            </a:r>
            <a:r>
              <a:rPr lang="th-TH" sz="1450" dirty="0" smtClean="0"/>
              <a:t>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"/>
            </a:pPr>
            <a:r>
              <a:rPr lang="th-TH" sz="1450" dirty="0" smtClean="0"/>
              <a:t>จาก </a:t>
            </a:r>
            <a:r>
              <a:rPr lang="en-US" sz="1450" dirty="0" smtClean="0"/>
              <a:t>Connection Inspector </a:t>
            </a:r>
            <a:r>
              <a:rPr lang="th-TH" sz="1450" dirty="0" smtClean="0"/>
              <a:t>จะเห็น </a:t>
            </a:r>
            <a:r>
              <a:rPr lang="en-US" sz="1450" dirty="0" smtClean="0"/>
              <a:t>Sent Event </a:t>
            </a:r>
            <a:r>
              <a:rPr lang="th-TH" sz="1450" dirty="0" smtClean="0"/>
              <a:t>ชื่อ </a:t>
            </a:r>
            <a:r>
              <a:rPr lang="en-US" sz="1450" dirty="0" smtClean="0"/>
              <a:t>“Touch Up Inside” </a:t>
            </a:r>
            <a:r>
              <a:rPr lang="th-TH" sz="1450" dirty="0" smtClean="0"/>
              <a:t>และมี </a:t>
            </a:r>
            <a:r>
              <a:rPr lang="en-US" sz="1450" dirty="0" smtClean="0"/>
              <a:t>icon </a:t>
            </a:r>
            <a:r>
              <a:rPr lang="th-TH" sz="1450" dirty="0" smtClean="0"/>
              <a:t>รูปวงกลมเล็กๆ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 startAt="5"/>
            </a:pPr>
            <a:r>
              <a:rPr lang="th-TH" sz="1450" dirty="0" smtClean="0"/>
              <a:t>ด้านขวามือ ให้ </a:t>
            </a:r>
            <a:r>
              <a:rPr lang="en-US" sz="1450" dirty="0" smtClean="0"/>
              <a:t>drag </a:t>
            </a:r>
            <a:r>
              <a:rPr lang="th-TH" sz="1450" dirty="0" smtClean="0"/>
              <a:t>จากวงกลม</a:t>
            </a:r>
            <a:r>
              <a:rPr lang="en-US" sz="1450" dirty="0" smtClean="0"/>
              <a:t> </a:t>
            </a:r>
            <a:r>
              <a:rPr lang="th-TH" sz="1450" dirty="0" smtClean="0"/>
              <a:t>แล้ว </a:t>
            </a:r>
            <a:r>
              <a:rPr lang="en-US" sz="1450" dirty="0" smtClean="0"/>
              <a:t>drop </a:t>
            </a:r>
            <a:r>
              <a:rPr lang="th-TH" sz="1450" dirty="0" smtClean="0"/>
              <a:t>ลงบน </a:t>
            </a:r>
            <a:r>
              <a:rPr lang="en-US" sz="1450" dirty="0" smtClean="0"/>
              <a:t>method “</a:t>
            </a:r>
            <a:r>
              <a:rPr lang="en-US" sz="1450" dirty="0" smtClean="0">
                <a:latin typeface="Consolas"/>
                <a:cs typeface="Consolas"/>
              </a:rPr>
              <a:t>- (</a:t>
            </a:r>
            <a:r>
              <a:rPr lang="en-US" sz="1450" dirty="0" err="1" smtClean="0">
                <a:latin typeface="Consolas"/>
                <a:cs typeface="Consolas"/>
              </a:rPr>
              <a:t>IBAction</a:t>
            </a:r>
            <a:r>
              <a:rPr lang="en-US" sz="1450" dirty="0" smtClean="0">
                <a:latin typeface="Consolas"/>
                <a:cs typeface="Consolas"/>
              </a:rPr>
              <a:t>)</a:t>
            </a:r>
            <a:r>
              <a:rPr lang="en-US" sz="1450" dirty="0" err="1" smtClean="0">
                <a:latin typeface="Consolas"/>
                <a:cs typeface="Consolas"/>
              </a:rPr>
              <a:t>hideKeyboard</a:t>
            </a:r>
            <a:r>
              <a:rPr lang="en-US" sz="1450" dirty="0" smtClean="0">
                <a:latin typeface="Consolas"/>
                <a:cs typeface="Consolas"/>
              </a:rPr>
              <a:t> ...</a:t>
            </a:r>
            <a:r>
              <a:rPr lang="en-US" sz="1450" dirty="0" smtClean="0"/>
              <a:t>”</a:t>
            </a:r>
            <a:endParaRPr lang="en-US" sz="145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15590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22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8356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337" y="1910987"/>
            <a:ext cx="2524901" cy="465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Hide keyboard (</a:t>
            </a:r>
            <a:r>
              <a:rPr lang="en-US" dirty="0" smtClean="0"/>
              <a:t>4/4)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0541" y="154165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11. Run </a:t>
            </a:r>
            <a:r>
              <a:rPr lang="th-TH" dirty="0" smtClean="0"/>
              <a:t>เพื่อดูผลลัพธ์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045" y="1910987"/>
            <a:ext cx="2524901" cy="465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/>
          <p:cNvCxnSpPr/>
          <p:nvPr/>
        </p:nvCxnSpPr>
        <p:spPr>
          <a:xfrm flipV="1">
            <a:off x="5327093" y="4483969"/>
            <a:ext cx="1191291" cy="112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865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Orientation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43239"/>
            <a:ext cx="7770813" cy="425702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th-TH" sz="1800" dirty="0" smtClean="0"/>
              <a:t>เราสามารถกำหนดให้ </a:t>
            </a:r>
            <a:r>
              <a:rPr lang="en-US" sz="1800" dirty="0" smtClean="0"/>
              <a:t>Simulator </a:t>
            </a:r>
            <a:r>
              <a:rPr lang="th-TH" sz="1800" dirty="0" smtClean="0"/>
              <a:t>เปลี่ยนเป็นแนวตั้งหรือแนวนอนได้ โดยกดปุ่ม </a:t>
            </a:r>
            <a:r>
              <a:rPr lang="en-US" sz="1800" dirty="0" smtClean="0"/>
              <a:t>Command </a:t>
            </a:r>
            <a:r>
              <a:rPr lang="th-TH" sz="1800" dirty="0" smtClean="0"/>
              <a:t>บน </a:t>
            </a:r>
            <a:r>
              <a:rPr lang="en-US" sz="1800" dirty="0" smtClean="0"/>
              <a:t>keyboard </a:t>
            </a:r>
            <a:r>
              <a:rPr lang="th-TH" sz="1800" dirty="0" smtClean="0"/>
              <a:t>ค้างไว้แล้วกดลูกศรซ้ายหรือขวา</a:t>
            </a:r>
          </a:p>
          <a:p>
            <a:pPr>
              <a:buFont typeface="Arial"/>
              <a:buChar char="•"/>
            </a:pPr>
            <a:r>
              <a:rPr lang="th-TH" sz="1800" dirty="0" smtClean="0"/>
              <a:t>ถ้าต้องการให้ </a:t>
            </a:r>
            <a:r>
              <a:rPr lang="en-US" sz="1800" dirty="0" smtClean="0"/>
              <a:t>app </a:t>
            </a:r>
            <a:r>
              <a:rPr lang="th-TH" sz="1800" dirty="0" smtClean="0"/>
              <a:t>รองรับเฉพาะแนวตั้งหรือแนวนอน เราสามารถกำหนดได้ใน </a:t>
            </a:r>
            <a:r>
              <a:rPr lang="en-US" sz="1800" dirty="0" smtClean="0"/>
              <a:t>property </a:t>
            </a:r>
            <a:r>
              <a:rPr lang="th-TH" sz="1800" dirty="0" smtClean="0"/>
              <a:t>ของ </a:t>
            </a:r>
            <a:r>
              <a:rPr lang="en-US" sz="1800" dirty="0" smtClean="0"/>
              <a:t>project </a:t>
            </a:r>
            <a:r>
              <a:rPr lang="th-TH" sz="1800" dirty="0" smtClean="0"/>
              <a:t>ในส่วนของ </a:t>
            </a:r>
            <a:r>
              <a:rPr lang="en-US" sz="1800" dirty="0" smtClean="0"/>
              <a:t>Deployment Info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2" y="3304894"/>
            <a:ext cx="7166008" cy="3166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2504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dirty="0" smtClean="0"/>
              <a:t>Orientation (2/2)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85800" y="1543239"/>
            <a:ext cx="7770813" cy="4257022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th-TH" sz="1800" dirty="0" smtClean="0"/>
              <a:t>เราสามารถเปลี่ยนมุมมองการออกแบบเป็นแนวตั้งหรือแนวนอน ใน </a:t>
            </a:r>
            <a:r>
              <a:rPr lang="en-US" sz="1800" dirty="0" smtClean="0"/>
              <a:t>Interface Builder</a:t>
            </a:r>
            <a:r>
              <a:rPr lang="th-TH" sz="1800" dirty="0" smtClean="0"/>
              <a:t> ได้ โดยเปิด </a:t>
            </a:r>
            <a:r>
              <a:rPr lang="en-US" sz="1800" dirty="0" smtClean="0"/>
              <a:t>Main.storyboard </a:t>
            </a:r>
            <a:r>
              <a:rPr lang="th-TH" sz="1800" dirty="0" smtClean="0"/>
              <a:t>เลือก </a:t>
            </a:r>
            <a:r>
              <a:rPr lang="en-US" sz="1800" dirty="0" smtClean="0"/>
              <a:t>view </a:t>
            </a:r>
            <a:r>
              <a:rPr lang="th-TH" sz="1800" dirty="0" smtClean="0"/>
              <a:t>แล้วเปลี่ยน </a:t>
            </a:r>
            <a:r>
              <a:rPr lang="en-US" sz="1800" dirty="0" smtClean="0"/>
              <a:t>Orientation</a:t>
            </a:r>
            <a:r>
              <a:rPr lang="th-TH" sz="1800" dirty="0" smtClean="0"/>
              <a:t>ใน</a:t>
            </a:r>
            <a:r>
              <a:rPr lang="en-US" sz="1800" dirty="0" smtClean="0"/>
              <a:t> Inspector Pane</a:t>
            </a:r>
            <a:r>
              <a:rPr lang="th-TH" sz="1800" dirty="0" smtClean="0"/>
              <a:t> 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89" y="2695952"/>
            <a:ext cx="8671979" cy="3810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20418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 &amp; Debugging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247" y="1575835"/>
            <a:ext cx="2834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Click </a:t>
            </a:r>
            <a:r>
              <a:rPr lang="th-TH" dirty="0" smtClean="0"/>
              <a:t>ที่</a:t>
            </a:r>
            <a:r>
              <a:rPr lang="en-US" dirty="0" smtClean="0"/>
              <a:t> line number </a:t>
            </a:r>
            <a:br>
              <a:rPr lang="en-US" dirty="0" smtClean="0"/>
            </a:br>
            <a:r>
              <a:rPr lang="en-US" dirty="0" smtClean="0"/>
              <a:t>      </a:t>
            </a:r>
            <a:r>
              <a:rPr lang="th-TH" dirty="0" smtClean="0"/>
              <a:t>ที่ต้องการ </a:t>
            </a:r>
            <a:r>
              <a:rPr lang="en-US" dirty="0" smtClean="0"/>
              <a:t> break</a:t>
            </a:r>
            <a:br>
              <a:rPr lang="en-US" dirty="0" smtClean="0"/>
            </a:br>
            <a:r>
              <a:rPr lang="en-US" dirty="0" smtClean="0"/>
              <a:t>       </a:t>
            </a:r>
            <a:r>
              <a:rPr lang="th-TH" dirty="0" smtClean="0"/>
              <a:t>เพื่อ </a:t>
            </a:r>
            <a:r>
              <a:rPr lang="en-US" dirty="0" smtClean="0"/>
              <a:t>debugger.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015" y="1550894"/>
            <a:ext cx="4379842" cy="241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570247" y="2690552"/>
            <a:ext cx="2834463" cy="1001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2</a:t>
            </a:r>
            <a:r>
              <a:rPr lang="en-US" dirty="0" smtClean="0"/>
              <a:t>. Run program</a:t>
            </a:r>
            <a:r>
              <a:rPr lang="th-TH" dirty="0" smtClean="0"/>
              <a:t> </a:t>
            </a:r>
            <a:r>
              <a:rPr lang="en-US" dirty="0" smtClean="0"/>
              <a:t>Xcode </a:t>
            </a:r>
            <a:r>
              <a:rPr lang="th-TH" dirty="0" smtClean="0"/>
              <a:t>จะ</a:t>
            </a:r>
            <a:br>
              <a:rPr lang="th-TH" dirty="0" smtClean="0"/>
            </a:br>
            <a:r>
              <a:rPr lang="th-TH" dirty="0" smtClean="0"/>
              <a:t>      หยุดที่ </a:t>
            </a:r>
            <a:r>
              <a:rPr lang="en-US" dirty="0" smtClean="0"/>
              <a:t>break point 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dirty="0" smtClean="0"/>
              <a:t>     ที่กำหนด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015" y="4193272"/>
            <a:ext cx="4379843" cy="2567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0247" y="4105730"/>
            <a:ext cx="2834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 Disable </a:t>
            </a:r>
            <a:r>
              <a:rPr lang="th-TH" dirty="0" smtClean="0"/>
              <a:t>โดย </a:t>
            </a:r>
            <a:r>
              <a:rPr lang="en-US" dirty="0" smtClean="0"/>
              <a:t>click </a:t>
            </a:r>
            <a:r>
              <a:rPr lang="th-TH" dirty="0" smtClean="0"/>
              <a:t>ที่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break point</a:t>
            </a:r>
          </a:p>
          <a:p>
            <a:endParaRPr lang="en-US" dirty="0"/>
          </a:p>
          <a:p>
            <a:r>
              <a:rPr lang="en-US" dirty="0" smtClean="0"/>
              <a:t>4. </a:t>
            </a:r>
            <a:r>
              <a:rPr lang="th-TH" dirty="0" smtClean="0"/>
              <a:t>ลบ </a:t>
            </a:r>
            <a:r>
              <a:rPr lang="en-US" dirty="0" smtClean="0"/>
              <a:t>break point </a:t>
            </a:r>
            <a:r>
              <a:rPr lang="th-TH" dirty="0" smtClean="0"/>
              <a:t>โดย </a:t>
            </a:r>
            <a:r>
              <a:rPr lang="en-US" dirty="0" smtClean="0"/>
              <a:t>drag</a:t>
            </a:r>
            <a:br>
              <a:rPr lang="en-US" dirty="0" smtClean="0"/>
            </a:br>
            <a:r>
              <a:rPr lang="en-US" dirty="0" smtClean="0"/>
              <a:t>    break point </a:t>
            </a:r>
            <a:r>
              <a:rPr lang="th-TH" dirty="0" smtClean="0"/>
              <a:t>ทิ้งไป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9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 : Open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Double click </a:t>
            </a:r>
            <a:r>
              <a:rPr lang="th-TH" sz="2000" dirty="0" smtClean="0"/>
              <a:t>เพื่อเปิดไฟล์ใน </a:t>
            </a:r>
            <a:r>
              <a:rPr lang="en-US" sz="2000" dirty="0" smtClean="0"/>
              <a:t>window</a:t>
            </a:r>
            <a:r>
              <a:rPr lang="th-TH" sz="2000" dirty="0" smtClean="0"/>
              <a:t> ใหม่</a:t>
            </a:r>
          </a:p>
          <a:p>
            <a:r>
              <a:rPr lang="th-TH" sz="2000" dirty="0" smtClean="0"/>
              <a:t>กด </a:t>
            </a:r>
            <a:r>
              <a:rPr lang="en-US" sz="2000" dirty="0" smtClean="0"/>
              <a:t>shift + option (alt) </a:t>
            </a:r>
            <a:r>
              <a:rPr lang="th-TH" sz="2000" dirty="0" smtClean="0"/>
              <a:t>ค้างไว้แล้ว </a:t>
            </a:r>
            <a:r>
              <a:rPr lang="en-US" sz="2000" dirty="0" smtClean="0"/>
              <a:t>click </a:t>
            </a:r>
            <a:r>
              <a:rPr lang="th-TH" sz="2000" dirty="0" smtClean="0"/>
              <a:t>ที่ไฟล์ใน </a:t>
            </a:r>
            <a:r>
              <a:rPr lang="en-US" sz="2000" dirty="0" smtClean="0"/>
              <a:t>Navigator Pane </a:t>
            </a:r>
            <a:r>
              <a:rPr lang="th-TH" sz="2000" dirty="0" smtClean="0"/>
              <a:t>เพื่อเลือกว่าจะเปิดใน </a:t>
            </a:r>
            <a:r>
              <a:rPr lang="en-US" sz="2000" dirty="0" smtClean="0"/>
              <a:t>editor </a:t>
            </a:r>
            <a:r>
              <a:rPr lang="th-TH" sz="2000" dirty="0" smtClean="0"/>
              <a:t>ที่เปิดอยู่หรือจะเปิดใน </a:t>
            </a:r>
            <a:r>
              <a:rPr lang="en-US" sz="2000" dirty="0" smtClean="0"/>
              <a:t>window </a:t>
            </a:r>
            <a:r>
              <a:rPr lang="th-TH" sz="2000" dirty="0" smtClean="0"/>
              <a:t>ใหม่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643" y="3393880"/>
            <a:ext cx="3964660" cy="3081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85560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 : Quick Open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เปิดไฟล์แบบด่วนด้วย </a:t>
            </a:r>
            <a:r>
              <a:rPr lang="en-US" dirty="0" smtClean="0"/>
              <a:t>Quick Open </a:t>
            </a:r>
            <a:r>
              <a:rPr lang="th-TH" dirty="0" smtClean="0"/>
              <a:t>โดยกด </a:t>
            </a:r>
            <a:r>
              <a:rPr lang="en-US" dirty="0" smtClean="0"/>
              <a:t>shift +command + O</a:t>
            </a:r>
            <a:endParaRPr lang="en-US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28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79" y="2627951"/>
            <a:ext cx="7057837" cy="40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86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 : Tabs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4575269"/>
          </a:xfrm>
        </p:spPr>
        <p:txBody>
          <a:bodyPr>
            <a:normAutofit/>
          </a:bodyPr>
          <a:lstStyle/>
          <a:p>
            <a:r>
              <a:rPr lang="th-TH" sz="1600" dirty="0" smtClean="0"/>
              <a:t>เราสามารถเปิด </a:t>
            </a:r>
            <a:r>
              <a:rPr lang="en-US" sz="1600" dirty="0" smtClean="0"/>
              <a:t>Xcode </a:t>
            </a:r>
            <a:r>
              <a:rPr lang="th-TH" sz="1600" dirty="0" smtClean="0"/>
              <a:t>เป็นหลายๆ </a:t>
            </a:r>
            <a:r>
              <a:rPr lang="en-US" sz="1600" dirty="0" smtClean="0"/>
              <a:t>tab </a:t>
            </a:r>
            <a:r>
              <a:rPr lang="th-TH" sz="1600" dirty="0" smtClean="0"/>
              <a:t>ได้ โดยที่แต่ละ </a:t>
            </a:r>
            <a:r>
              <a:rPr lang="en-US" sz="1600" dirty="0" smtClean="0"/>
              <a:t>tab </a:t>
            </a:r>
            <a:r>
              <a:rPr lang="th-TH" sz="1600" dirty="0" smtClean="0"/>
              <a:t>จะจำรูปแบบของ </a:t>
            </a:r>
            <a:r>
              <a:rPr lang="en-US" sz="1600" dirty="0" smtClean="0"/>
              <a:t>editor </a:t>
            </a:r>
            <a:r>
              <a:rPr lang="th-TH" sz="1600" dirty="0" smtClean="0"/>
              <a:t>ที่เราเปิดไว้ให้ด้วย</a:t>
            </a:r>
          </a:p>
          <a:p>
            <a:r>
              <a:rPr lang="th-TH" sz="1600" dirty="0" smtClean="0"/>
              <a:t>เราสามารถตั้งชื่อ </a:t>
            </a:r>
            <a:r>
              <a:rPr lang="en-US" sz="1600" dirty="0" smtClean="0"/>
              <a:t>tab </a:t>
            </a:r>
            <a:r>
              <a:rPr lang="th-TH" sz="1600" dirty="0" smtClean="0"/>
              <a:t>ได้ด้วยการ </a:t>
            </a:r>
            <a:r>
              <a:rPr lang="en-US" sz="1600" dirty="0" smtClean="0"/>
              <a:t>double click </a:t>
            </a:r>
            <a:r>
              <a:rPr lang="th-TH" sz="1600" dirty="0" smtClean="0"/>
              <a:t>ที่ </a:t>
            </a:r>
            <a:r>
              <a:rPr lang="en-US" sz="1600" dirty="0" smtClean="0"/>
              <a:t>title </a:t>
            </a:r>
            <a:r>
              <a:rPr lang="th-TH" sz="1600" dirty="0" smtClean="0"/>
              <a:t>ของชื่อ </a:t>
            </a:r>
            <a:r>
              <a:rPr lang="en-US" sz="1600" dirty="0" smtClean="0"/>
              <a:t>tab </a:t>
            </a:r>
            <a:r>
              <a:rPr lang="th-TH" sz="1600" dirty="0" smtClean="0"/>
              <a:t>เพื่อให้สะดวกต่อการใช้งาน เช่น </a:t>
            </a:r>
            <a:r>
              <a:rPr lang="en-US" sz="1600" dirty="0" smtClean="0"/>
              <a:t>“UI Design”, “Coding”, “Compare</a:t>
            </a:r>
            <a:r>
              <a:rPr lang="th-TH" sz="1600" dirty="0" smtClean="0"/>
              <a:t> </a:t>
            </a:r>
            <a:r>
              <a:rPr lang="en-US" sz="1600" dirty="0" smtClean="0"/>
              <a:t>File” </a:t>
            </a:r>
            <a:r>
              <a:rPr lang="th-TH" sz="1600" dirty="0" smtClean="0"/>
              <a:t>เป็นต้น</a:t>
            </a:r>
          </a:p>
          <a:p>
            <a:r>
              <a:rPr lang="th-TH" sz="1600" dirty="0" smtClean="0"/>
              <a:t>ถึงแม้ว่าเราจะปิด </a:t>
            </a:r>
            <a:r>
              <a:rPr lang="en-US" sz="1600" dirty="0" smtClean="0"/>
              <a:t>project </a:t>
            </a:r>
            <a:r>
              <a:rPr lang="th-TH" sz="1600" dirty="0" smtClean="0"/>
              <a:t>ใน </a:t>
            </a:r>
            <a:r>
              <a:rPr lang="en-US" sz="1600" dirty="0" smtClean="0"/>
              <a:t>Xcode </a:t>
            </a:r>
            <a:r>
              <a:rPr lang="th-TH" sz="1600" dirty="0" smtClean="0"/>
              <a:t>ไป แต่เมื่อเปิด </a:t>
            </a:r>
            <a:r>
              <a:rPr lang="en-US" sz="1600" dirty="0" smtClean="0"/>
              <a:t>project </a:t>
            </a:r>
            <a:r>
              <a:rPr lang="th-TH" sz="1600" dirty="0" smtClean="0"/>
              <a:t>ขึ้นมาใหม่ </a:t>
            </a:r>
            <a:r>
              <a:rPr lang="en-US" sz="1600" dirty="0" smtClean="0"/>
              <a:t>tab </a:t>
            </a:r>
            <a:r>
              <a:rPr lang="th-TH" sz="1600" dirty="0" smtClean="0"/>
              <a:t>และ </a:t>
            </a:r>
            <a:r>
              <a:rPr lang="en-US" sz="1600" dirty="0" smtClean="0"/>
              <a:t>configuration </a:t>
            </a:r>
            <a:r>
              <a:rPr lang="th-TH" sz="1600" dirty="0" smtClean="0"/>
              <a:t>ทุกอย่างของ </a:t>
            </a:r>
            <a:r>
              <a:rPr lang="en-US" sz="1600" dirty="0" smtClean="0"/>
              <a:t>editor </a:t>
            </a:r>
            <a:r>
              <a:rPr lang="th-TH" sz="1600" dirty="0" smtClean="0"/>
              <a:t>ก็จะถูก </a:t>
            </a:r>
            <a:r>
              <a:rPr lang="en-US" sz="1600" dirty="0" smtClean="0"/>
              <a:t>restore </a:t>
            </a:r>
            <a:r>
              <a:rPr lang="th-TH" sz="1600" dirty="0" smtClean="0"/>
              <a:t>ขึ้นมาเหมือนเดิม</a:t>
            </a:r>
            <a:endParaRPr lang="en-US" sz="1600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29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38" y="3830026"/>
            <a:ext cx="4933744" cy="2862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81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01" y="1850902"/>
            <a:ext cx="7525643" cy="4311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7496" y="1119450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Tool bar</a:t>
            </a:r>
            <a:endParaRPr 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590430" y="1488329"/>
            <a:ext cx="0" cy="455847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28648" y="1132643"/>
            <a:ext cx="1341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Navigation Bar</a:t>
            </a:r>
            <a:endParaRPr lang="en-US" sz="1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799258" y="1488329"/>
            <a:ext cx="0" cy="608247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59263" y="1132643"/>
            <a:ext cx="918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Jump Bar</a:t>
            </a:r>
            <a:endParaRPr lang="en-US" sz="14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918646" y="1488329"/>
            <a:ext cx="0" cy="608247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05733" y="1131228"/>
            <a:ext cx="1544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Inspector Selector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7677787" y="1488329"/>
            <a:ext cx="378" cy="433764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22268" y="1151749"/>
            <a:ext cx="1085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Editor Area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007471" y="1488329"/>
            <a:ext cx="0" cy="1231271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329446" y="1488329"/>
            <a:ext cx="0" cy="2276406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329446" y="3753498"/>
            <a:ext cx="638012" cy="0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8606" y="860066"/>
            <a:ext cx="94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Navigator</a:t>
            </a:r>
          </a:p>
          <a:p>
            <a:r>
              <a:rPr lang="en-US" sz="1400" dirty="0" smtClean="0"/>
              <a:t>Area</a:t>
            </a:r>
            <a:endParaRPr lang="en-US" sz="14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38329" y="1488329"/>
            <a:ext cx="0" cy="2462541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27090" y="3939632"/>
            <a:ext cx="762018" cy="1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96809" y="6339286"/>
            <a:ext cx="1340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Debugger Area</a:t>
            </a:r>
            <a:endParaRPr lang="en-US" sz="1400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326858" y="5686436"/>
            <a:ext cx="0" cy="652850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07818" y="6185397"/>
            <a:ext cx="117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Library </a:t>
            </a:r>
            <a:r>
              <a:rPr lang="en-US" sz="1400" dirty="0" smtClean="0"/>
              <a:t>Pane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6953860" y="6504880"/>
            <a:ext cx="1313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Inspector Pane</a:t>
            </a:r>
            <a:endParaRPr lang="en-US" sz="1400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7678165" y="4085706"/>
            <a:ext cx="896881" cy="1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572312" y="4085707"/>
            <a:ext cx="2734" cy="2607536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8267028" y="6693243"/>
            <a:ext cx="308018" cy="1"/>
          </a:xfrm>
          <a:prstGeom prst="line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677787" y="5565653"/>
            <a:ext cx="0" cy="652850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329896" y="6339285"/>
            <a:ext cx="1616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Document Outline </a:t>
            </a:r>
          </a:p>
          <a:p>
            <a:r>
              <a:rPr lang="en-US" sz="1400" dirty="0" err="1" smtClean="0"/>
              <a:t>Toggler</a:t>
            </a:r>
            <a:endParaRPr lang="en-US" sz="14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343347" y="5239228"/>
            <a:ext cx="0" cy="1100057"/>
          </a:xfrm>
          <a:prstGeom prst="line">
            <a:avLst/>
          </a:prstGeom>
          <a:ln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685800" y="56190"/>
            <a:ext cx="7770813" cy="1135088"/>
          </a:xfrm>
        </p:spPr>
        <p:txBody>
          <a:bodyPr/>
          <a:lstStyle/>
          <a:p>
            <a:r>
              <a:rPr lang="en-US" dirty="0" smtClean="0"/>
              <a:t>Xcode</a:t>
            </a:r>
            <a:endParaRPr lang="en-US" dirty="0"/>
          </a:p>
        </p:txBody>
      </p:sp>
      <p:sp>
        <p:nvSpPr>
          <p:cNvPr id="30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81867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dirty="0" smtClean="0"/>
              <a:t>การพัฒนา </a:t>
            </a:r>
            <a:r>
              <a:rPr lang="en-US" dirty="0" smtClean="0"/>
              <a:t>iOS App </a:t>
            </a:r>
            <a:r>
              <a:rPr lang="th-TH" dirty="0" smtClean="0"/>
              <a:t>นั้นจะใช้ </a:t>
            </a:r>
            <a:r>
              <a:rPr lang="en-US" dirty="0" smtClean="0"/>
              <a:t>Xcode </a:t>
            </a:r>
            <a:r>
              <a:rPr lang="th-TH" dirty="0" smtClean="0"/>
              <a:t>เป็น</a:t>
            </a:r>
            <a:r>
              <a:rPr lang="th-TH" dirty="0" smtClean="0"/>
              <a:t>หลัก</a:t>
            </a:r>
            <a:endParaRPr lang="en-US" dirty="0" smtClean="0"/>
          </a:p>
          <a:p>
            <a:r>
              <a:rPr lang="th-TH" dirty="0"/>
              <a:t>ใช้พัฒนาทั้ง </a:t>
            </a:r>
            <a:r>
              <a:rPr lang="en-US" dirty="0"/>
              <a:t>iOS App </a:t>
            </a:r>
            <a:r>
              <a:rPr lang="th-TH" dirty="0"/>
              <a:t>และ </a:t>
            </a:r>
            <a:r>
              <a:rPr lang="en-US" dirty="0"/>
              <a:t>Mac OS X </a:t>
            </a:r>
            <a:r>
              <a:rPr lang="en-US" dirty="0" smtClean="0"/>
              <a:t>App</a:t>
            </a:r>
            <a:endParaRPr lang="th-TH" dirty="0" smtClean="0"/>
          </a:p>
          <a:p>
            <a:r>
              <a:rPr lang="en-US" dirty="0" smtClean="0"/>
              <a:t>FYI. Xcode3</a:t>
            </a:r>
            <a:r>
              <a:rPr lang="en-US" dirty="0" smtClean="0"/>
              <a:t>.x </a:t>
            </a:r>
            <a:r>
              <a:rPr lang="th-TH" dirty="0" smtClean="0"/>
              <a:t>จะแยก </a:t>
            </a:r>
            <a:r>
              <a:rPr lang="en-US" dirty="0" smtClean="0"/>
              <a:t>Interface Builder </a:t>
            </a:r>
            <a:r>
              <a:rPr lang="th-TH" dirty="0" smtClean="0"/>
              <a:t>เป็นอีก </a:t>
            </a:r>
            <a:r>
              <a:rPr lang="en-US" dirty="0" smtClean="0"/>
              <a:t>1 app </a:t>
            </a:r>
            <a:r>
              <a:rPr lang="th-TH" dirty="0" smtClean="0"/>
              <a:t>เพื่อเอาไว้สร้าง </a:t>
            </a:r>
            <a:r>
              <a:rPr lang="en-US" dirty="0" smtClean="0"/>
              <a:t>XIB </a:t>
            </a:r>
            <a:r>
              <a:rPr lang="th-TH" dirty="0" smtClean="0"/>
              <a:t>โดยเฉพาะ แต่ถูกรวมเข้ากับ </a:t>
            </a:r>
            <a:r>
              <a:rPr lang="en-US" dirty="0" smtClean="0"/>
              <a:t>Xcode </a:t>
            </a:r>
            <a:r>
              <a:rPr lang="th-TH" dirty="0" smtClean="0"/>
              <a:t>ใน </a:t>
            </a:r>
            <a:r>
              <a:rPr lang="en-US" dirty="0" smtClean="0"/>
              <a:t>version 4 </a:t>
            </a:r>
            <a:r>
              <a:rPr lang="th-TH" dirty="0" smtClean="0"/>
              <a:t>เพื่อให้ทำงานง่ายขึ้น</a:t>
            </a:r>
          </a:p>
          <a:p>
            <a:r>
              <a:rPr lang="th-TH" dirty="0" smtClean="0"/>
              <a:t>ในช่วง </a:t>
            </a:r>
            <a:r>
              <a:rPr lang="en-US" dirty="0" smtClean="0"/>
              <a:t>iOS3-4 Xcode </a:t>
            </a:r>
            <a:r>
              <a:rPr lang="th-TH" dirty="0" smtClean="0"/>
              <a:t>มีให้ </a:t>
            </a:r>
            <a:r>
              <a:rPr lang="en-US" dirty="0" smtClean="0"/>
              <a:t>download </a:t>
            </a:r>
            <a:r>
              <a:rPr lang="th-TH" dirty="0" smtClean="0"/>
              <a:t>ทาง </a:t>
            </a:r>
            <a:r>
              <a:rPr lang="en-US" dirty="0" smtClean="0"/>
              <a:t>developer portal </a:t>
            </a:r>
            <a:r>
              <a:rPr lang="th-TH" dirty="0" smtClean="0"/>
              <a:t>เท่านั้น ปัจจุบัน </a:t>
            </a:r>
            <a:r>
              <a:rPr lang="en-US" dirty="0" smtClean="0"/>
              <a:t>download </a:t>
            </a:r>
            <a:r>
              <a:rPr lang="th-TH" dirty="0" smtClean="0"/>
              <a:t>ได้ฟรีทาง </a:t>
            </a:r>
            <a:r>
              <a:rPr lang="en-US" dirty="0" smtClean="0"/>
              <a:t>Mac App Store </a:t>
            </a:r>
            <a:br>
              <a:rPr lang="en-US" dirty="0" smtClean="0"/>
            </a:br>
            <a:r>
              <a:rPr lang="en-US" dirty="0" smtClean="0"/>
              <a:t>(Mac OS X 10.6.6 </a:t>
            </a:r>
            <a:r>
              <a:rPr lang="th-TH" dirty="0" smtClean="0"/>
              <a:t>ขึ้นไป</a:t>
            </a:r>
            <a:r>
              <a:rPr lang="en-US" dirty="0" smtClean="0"/>
              <a:t> </a:t>
            </a:r>
            <a:r>
              <a:rPr lang="th-TH" dirty="0" smtClean="0"/>
              <a:t>ใน </a:t>
            </a:r>
            <a:r>
              <a:rPr lang="en-US" dirty="0" smtClean="0"/>
              <a:t>version </a:t>
            </a:r>
            <a:r>
              <a:rPr lang="th-TH" dirty="0" smtClean="0"/>
              <a:t>แรกเสียเงิน </a:t>
            </a:r>
            <a:r>
              <a:rPr lang="en-US" dirty="0" smtClean="0"/>
              <a:t>$4.99) </a:t>
            </a:r>
            <a:r>
              <a:rPr lang="th-TH" dirty="0" smtClean="0"/>
              <a:t> </a:t>
            </a:r>
            <a:endParaRPr lang="en-US" dirty="0" smtClean="0"/>
          </a:p>
          <a:p>
            <a:r>
              <a:rPr lang="th-TH" dirty="0" smtClean="0"/>
              <a:t>สามารถเข้าไป </a:t>
            </a:r>
            <a:r>
              <a:rPr lang="en-US" dirty="0" smtClean="0"/>
              <a:t>download version </a:t>
            </a:r>
            <a:r>
              <a:rPr lang="th-TH" dirty="0" smtClean="0"/>
              <a:t>เก่าได้จาก </a:t>
            </a:r>
            <a:r>
              <a:rPr lang="en-US" dirty="0" smtClean="0"/>
              <a:t>iOS Developer Portal</a:t>
            </a:r>
          </a:p>
          <a:p>
            <a:r>
              <a:rPr lang="en-US" dirty="0" smtClean="0"/>
              <a:t>Deploy </a:t>
            </a:r>
            <a:r>
              <a:rPr lang="en-US" dirty="0" smtClean="0"/>
              <a:t>app </a:t>
            </a:r>
            <a:r>
              <a:rPr lang="th-TH" dirty="0" smtClean="0"/>
              <a:t>ลงในอุปกรณ์จริงได้ แต่ต้องมี </a:t>
            </a:r>
            <a:r>
              <a:rPr lang="en-US" dirty="0" smtClean="0"/>
              <a:t>Apple Developer </a:t>
            </a:r>
            <a:r>
              <a:rPr lang="en-US" dirty="0" smtClean="0"/>
              <a:t>ID</a:t>
            </a:r>
            <a:endParaRPr lang="en-US" dirty="0"/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30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151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12" y="1788028"/>
            <a:ext cx="7176915" cy="452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Builder (Xcode 4.3)</a:t>
            </a:r>
            <a:endParaRPr lang="en-US" dirty="0"/>
          </a:p>
        </p:txBody>
      </p:sp>
      <p:sp>
        <p:nvSpPr>
          <p:cNvPr id="7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4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249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Interface Builder (Xcode 4.5)</a:t>
            </a:r>
            <a:endParaRPr lang="en-US" sz="4400" dirty="0"/>
          </a:p>
        </p:txBody>
      </p:sp>
      <p:pic>
        <p:nvPicPr>
          <p:cNvPr id="4" name="Picture 3" descr="new xco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82" y="1663274"/>
            <a:ext cx="8541899" cy="4899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5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5324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Builder (Xcode 5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34" y="1652036"/>
            <a:ext cx="8473791" cy="4854776"/>
          </a:xfrm>
          <a:prstGeom prst="rect">
            <a:avLst/>
          </a:prstGeom>
        </p:spPr>
      </p:pic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6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57297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89" y="1550894"/>
            <a:ext cx="4753210" cy="3789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130" y="3616815"/>
            <a:ext cx="5612250" cy="2855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7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6761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iOS Simulator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Device Edition (iPhone, Retina, iPad, 3.5”, 4</a:t>
            </a:r>
            <a:r>
              <a:rPr lang="en-US" dirty="0" smtClean="0"/>
              <a:t>”, 64 bit)</a:t>
            </a:r>
            <a:endParaRPr lang="en-US" dirty="0" smtClean="0"/>
          </a:p>
          <a:p>
            <a:r>
              <a:rPr lang="en-US" dirty="0" smtClean="0"/>
              <a:t>Multiple iOS Version (6, 7)</a:t>
            </a:r>
          </a:p>
          <a:p>
            <a:r>
              <a:rPr lang="en-US" dirty="0" smtClean="0"/>
              <a:t>Rotate left / right, upside-down</a:t>
            </a:r>
          </a:p>
          <a:p>
            <a:r>
              <a:rPr lang="en-US" dirty="0" smtClean="0"/>
              <a:t>Simulate shake, Multi-Touch, Gesture</a:t>
            </a:r>
          </a:p>
          <a:p>
            <a:r>
              <a:rPr lang="en-US" dirty="0" smtClean="0"/>
              <a:t>Simulate lock screen, Home screen, In-Call status bar</a:t>
            </a:r>
            <a:endParaRPr lang="en-US" dirty="0"/>
          </a:p>
          <a:p>
            <a:r>
              <a:rPr lang="en-US" dirty="0" smtClean="0"/>
              <a:t>Simulate GPS location </a:t>
            </a:r>
          </a:p>
          <a:p>
            <a:r>
              <a:rPr lang="en-US" dirty="0" smtClean="0"/>
              <a:t>Simulate TV out, AirPrint</a:t>
            </a:r>
          </a:p>
        </p:txBody>
      </p:sp>
      <p:sp>
        <p:nvSpPr>
          <p:cNvPr id="4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8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839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Change Device Emulator Version </a:t>
            </a:r>
            <a:endParaRPr lang="en-US" sz="4000" dirty="0"/>
          </a:p>
        </p:txBody>
      </p:sp>
      <p:pic>
        <p:nvPicPr>
          <p:cNvPr id="4" name="Picture 3" descr="Untitle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2" y="2191414"/>
            <a:ext cx="1738334" cy="3382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25" y="2191414"/>
            <a:ext cx="1834410" cy="3382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484" y="2000368"/>
            <a:ext cx="2657604" cy="36957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1863" y="5755689"/>
            <a:ext cx="17620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iPhone 3GS</a:t>
            </a:r>
            <a:br>
              <a:rPr lang="en-US" dirty="0" smtClean="0"/>
            </a:br>
            <a:r>
              <a:rPr lang="en-US" sz="1400" dirty="0" smtClean="0"/>
              <a:t>(no more in Xcode5)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51983" y="5765253"/>
            <a:ext cx="201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iPhone 4” (Retina)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86052" y="5750667"/>
            <a:ext cx="138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iPad</a:t>
            </a:r>
            <a:r>
              <a:rPr lang="en-US" dirty="0" smtClean="0"/>
              <a:t> (iOS 7)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/>
        </p:nvSpPr>
        <p:spPr bwMode="auto">
          <a:xfrm>
            <a:off x="7967663" y="268288"/>
            <a:ext cx="930275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000" b="1" dirty="0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t> 02 - </a:t>
            </a:r>
            <a:fld id="{CAF860B1-7336-4F6D-8A93-D6ADFF690DFB}" type="slidenum">
              <a:rPr lang="en-US" sz="1000" b="1" smtClean="0">
                <a:solidFill>
                  <a:srgbClr val="F7B500"/>
                </a:solidFill>
                <a:latin typeface="Trebuchet MS" pitchFamily="34" charset="0"/>
                <a:cs typeface="Browallia New" pitchFamily="34" charset="-34"/>
              </a:rPr>
              <a:pPr algn="r"/>
              <a:t>9</a:t>
            </a:fld>
            <a:endParaRPr lang="th-TH" sz="1000" b="1" dirty="0">
              <a:solidFill>
                <a:srgbClr val="F7B500"/>
              </a:solidFill>
              <a:latin typeface="Trebuchet MS" pitchFamily="34" charset="0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2600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1204</TotalTime>
  <Words>1498</Words>
  <Application>Microsoft Macintosh PowerPoint</Application>
  <PresentationFormat>On-screen Show (4:3)</PresentationFormat>
  <Paragraphs>206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Story</vt:lpstr>
      <vt:lpstr>Chapter 2</vt:lpstr>
      <vt:lpstr>Xcode Welcome Screen</vt:lpstr>
      <vt:lpstr>Xcode</vt:lpstr>
      <vt:lpstr>Interface Builder (Xcode 4.3)</vt:lpstr>
      <vt:lpstr>Interface Builder (Xcode 4.5)</vt:lpstr>
      <vt:lpstr>Interface Builder (Xcode 5)</vt:lpstr>
      <vt:lpstr>Instrument</vt:lpstr>
      <vt:lpstr>iOS Simulator</vt:lpstr>
      <vt:lpstr>Change Device Emulator Version </vt:lpstr>
      <vt:lpstr>iPhone Emulator - Gestures</vt:lpstr>
      <vt:lpstr>Hello, World!</vt:lpstr>
      <vt:lpstr>Hello, World! (1/8)</vt:lpstr>
      <vt:lpstr>Hello, World! (2/8)</vt:lpstr>
      <vt:lpstr>Hello, World! (3/8)</vt:lpstr>
      <vt:lpstr>Hello, World! (4/8)</vt:lpstr>
      <vt:lpstr>PowerPoint Presentation</vt:lpstr>
      <vt:lpstr>Hello, World! (6/8)</vt:lpstr>
      <vt:lpstr>Hello, World! (7/8)</vt:lpstr>
      <vt:lpstr>Hello, World! (8/8)</vt:lpstr>
      <vt:lpstr>Hide keyboard (1/4)</vt:lpstr>
      <vt:lpstr>Hide keyboard (2/4)</vt:lpstr>
      <vt:lpstr>PowerPoint Presentation</vt:lpstr>
      <vt:lpstr>Hide keyboard (4/4)</vt:lpstr>
      <vt:lpstr>Change Orientation (1/2)</vt:lpstr>
      <vt:lpstr>Change Orientation (2/2)</vt:lpstr>
      <vt:lpstr>Trace &amp; Debugging</vt:lpstr>
      <vt:lpstr>Tip : Open File</vt:lpstr>
      <vt:lpstr>Tip : Quick Open</vt:lpstr>
      <vt:lpstr>Tip : Tabs</vt:lpstr>
      <vt:lpstr>Summary</vt:lpstr>
    </vt:vector>
  </TitlesOfParts>
  <Company>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Chapter1</dc:title>
  <dc:creator>Fibo U</dc:creator>
  <cp:lastModifiedBy>Olarn U.</cp:lastModifiedBy>
  <cp:revision>127</cp:revision>
  <cp:lastPrinted>2014-06-17T04:39:36Z</cp:lastPrinted>
  <dcterms:created xsi:type="dcterms:W3CDTF">2011-04-04T03:26:09Z</dcterms:created>
  <dcterms:modified xsi:type="dcterms:W3CDTF">2014-06-17T04:42:05Z</dcterms:modified>
</cp:coreProperties>
</file>